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3995"/>
            <a:ext cx="9144000" cy="1999615"/>
          </a:xfrm>
        </p:spPr>
        <p:txBody>
          <a:bodyPr/>
          <a:lstStyle/>
          <a:p>
            <a:r>
              <a:rPr lang="en-US" altLang="en-US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Sanctions &amp; PEP Awareness Training</a:t>
            </a:r>
            <a:endParaRPr lang="en-US" altLang="en-US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12975"/>
            <a:ext cx="9635490" cy="3044825"/>
          </a:xfrm>
          <a:gradFill>
            <a:gsLst>
              <a:gs pos="50000">
                <a:schemeClr val="accent2"/>
              </a:gs>
              <a:gs pos="0">
                <a:schemeClr val="accent2">
                  <a:lumMod val="25000"/>
                  <a:lumOff val="75000"/>
                </a:schemeClr>
              </a:gs>
              <a:gs pos="100000">
                <a:schemeClr val="accent2">
                  <a:lumMod val="85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r>
              <a:rPr lang="en-US" altLang="en-US" b="1">
                <a:latin typeface="Tahoma" panose="020B0604030504040204" charset="0"/>
                <a:cs typeface="Tahoma" panose="020B0604030504040204" charset="0"/>
              </a:rPr>
              <a:t> </a:t>
            </a:r>
            <a:endParaRPr lang="en-US" altLang="en-US" b="1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b="1">
                <a:latin typeface="Tahoma" panose="020B0604030504040204" charset="0"/>
                <a:cs typeface="Tahoma" panose="020B0604030504040204" charset="0"/>
              </a:rPr>
              <a:t>For Olive Monies Express Staffs</a:t>
            </a:r>
            <a:endParaRPr lang="en-US" altLang="en-US" b="1">
              <a:latin typeface="Tahoma" panose="020B0604030504040204" charset="0"/>
              <a:cs typeface="Tahoma" panose="020B0604030504040204" charset="0"/>
            </a:endParaRPr>
          </a:p>
          <a:p>
            <a:endParaRPr lang="en-US" altLang="en-US" b="1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b="1">
                <a:latin typeface="Tahoma" panose="020B0604030504040204" charset="0"/>
                <a:cs typeface="Tahoma" panose="020B0604030504040204" charset="0"/>
              </a:rPr>
              <a:t>Objective: Build awareness on sanctions, PEPs, and reporting obligations</a:t>
            </a:r>
            <a:endParaRPr lang="en-US" altLang="en-US" b="1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b="1">
                <a:latin typeface="Tahoma" panose="020B0604030504040204" charset="0"/>
                <a:cs typeface="Tahoma" panose="020B0604030504040204" charset="0"/>
              </a:rPr>
              <a:t>In line with Central Bank of Nigeria AML/CFT requirements</a:t>
            </a:r>
            <a:endParaRPr lang="en-US" altLang="en-US" b="1">
              <a:latin typeface="Tahoma" panose="020B0604030504040204" charset="0"/>
              <a:cs typeface="Tahoma" panose="020B0604030504040204" charset="0"/>
            </a:endParaRPr>
          </a:p>
        </p:txBody>
      </p:sp>
      <p:pic>
        <p:nvPicPr>
          <p:cNvPr id="4" name="Image 1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819765" y="635"/>
            <a:ext cx="1372235" cy="8540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34135"/>
          </a:xfrm>
        </p:spPr>
        <p:txBody>
          <a:bodyPr/>
          <a:p>
            <a:r>
              <a:rPr lang="en-US" altLang="en-US" sz="600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What Are Sanctions?</a:t>
            </a:r>
            <a:endParaRPr lang="en-US" altLang="en-US" sz="600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855" y="961390"/>
            <a:ext cx="11583035" cy="5781675"/>
          </a:xfrm>
          <a:gradFill>
            <a:gsLst>
              <a:gs pos="50000">
                <a:schemeClr val="accent2"/>
              </a:gs>
              <a:gs pos="0">
                <a:schemeClr val="accent2">
                  <a:lumMod val="25000"/>
                  <a:lumOff val="75000"/>
                </a:schemeClr>
              </a:gs>
              <a:gs pos="100000">
                <a:schemeClr val="accent2">
                  <a:lumMod val="85000"/>
                </a:schemeClr>
              </a:gs>
            </a:gsLst>
            <a:lin ang="5400000" scaled="1"/>
          </a:gradFill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Sanctions are restrictions imposed by governments or international bodies Used to: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v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Prevent financial crimes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v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Combat terrorism and money laundering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v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Stop weapon proliferation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0" indent="0">
              <a:buFont typeface="Wingdings" panose="05000000000000000000" charset="0"/>
              <a:buNone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It Can apply to: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v"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Countries:</a:t>
            </a: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 Total embargos on trade and financial transactions. e.g Syria and Iran etc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v"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Individuals:</a:t>
            </a: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Travel bans and asset freezes on specific people. e.g politicians accused of human rights abuses, or terrorist leaders.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v"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Companies:</a:t>
            </a: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Restrictions on doing business with specific entities.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0" indent="0">
              <a:buNone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Examples are:</a:t>
            </a:r>
            <a:endParaRPr lang="en-US" altLang="en-US" sz="2000" b="1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Trade restrictions:Total embargos on trade and financial transactions, asset freeze and transaction bans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0" indent="0">
              <a:buNone/>
            </a:pPr>
            <a:r>
              <a:rPr lang="en-US" altLang="en-US" sz="2000" b="1" i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Tahoma" panose="020B0604030504040204" charset="0"/>
                <a:cs typeface="Tahoma" panose="020B0604030504040204" charset="0"/>
              </a:rPr>
              <a:t>CBN AML/CFT Regulations require screening against sanctions lists which Includes UN, OFAC, UK, EU lists</a:t>
            </a:r>
            <a:endParaRPr lang="en-US" altLang="en-US" sz="2000" b="1" i="1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Tahoma" panose="020B0604030504040204" charset="0"/>
              <a:cs typeface="Tahoma" panose="020B0604030504040204" charset="0"/>
            </a:endParaRPr>
          </a:p>
        </p:txBody>
      </p:sp>
      <p:pic>
        <p:nvPicPr>
          <p:cNvPr id="4" name="Image 1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819765" y="635"/>
            <a:ext cx="1372235" cy="8540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09040"/>
          </a:xfrm>
        </p:spPr>
        <p:txBody>
          <a:bodyPr/>
          <a:p>
            <a:r>
              <a:rPr lang="en-US" altLang="en-US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Tahoma" panose="020B0604030504040204" charset="0"/>
                <a:cs typeface="Tahoma" panose="020B0604030504040204" charset="0"/>
              </a:rPr>
              <a:t>What Are PEPs?</a:t>
            </a:r>
            <a:endParaRPr lang="en-US" altLang="en-US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Tahoma" panose="020B0604030504040204" charset="0"/>
              <a:cs typeface="Tahoma" panose="020B060403050404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70" y="994410"/>
            <a:ext cx="11047730" cy="5187950"/>
          </a:xfrm>
          <a:gradFill>
            <a:gsLst>
              <a:gs pos="50000">
                <a:schemeClr val="accent2"/>
              </a:gs>
              <a:gs pos="0">
                <a:schemeClr val="accent2">
                  <a:lumMod val="25000"/>
                  <a:lumOff val="75000"/>
                </a:schemeClr>
              </a:gs>
              <a:gs pos="100000">
                <a:schemeClr val="accent2">
                  <a:lumMod val="85000"/>
                </a:schemeClr>
              </a:gs>
            </a:gsLst>
            <a:lin ang="5400000" scaled="1"/>
          </a:gradFill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PEPs (Politically Exposed Persons) are individuals in positions of power they includes: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Government officials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Politicians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Senior public officers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Also includes: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Family members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Close associates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0" indent="0">
              <a:buNone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Why important?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Higher risk of corruption or misuse of funds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</p:txBody>
      </p:sp>
      <p:pic>
        <p:nvPicPr>
          <p:cNvPr id="4" name="Image 1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819765" y="635"/>
            <a:ext cx="1372235" cy="8540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3420"/>
          </a:xfrm>
        </p:spPr>
        <p:txBody>
          <a:bodyPr>
            <a:normAutofit fontScale="90000"/>
          </a:bodyPr>
          <a:p>
            <a:r>
              <a:rPr lang="en-US" altLang="en-US" b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Tahoma" panose="020B0604030504040204" charset="0"/>
                <a:cs typeface="Tahoma" panose="020B0604030504040204" charset="0"/>
              </a:rPr>
              <a:t>Identifying High-Risk Situations</a:t>
            </a:r>
            <a:endParaRPr lang="en-US" altLang="en-US" b="1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Tahoma" panose="020B0604030504040204" charset="0"/>
              <a:cs typeface="Tahoma" panose="020B060403050404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55" y="1057910"/>
            <a:ext cx="10748645" cy="5167630"/>
          </a:xfrm>
          <a:gradFill>
            <a:gsLst>
              <a:gs pos="50000">
                <a:schemeClr val="accent2"/>
              </a:gs>
              <a:gs pos="0">
                <a:schemeClr val="accent2">
                  <a:lumMod val="25000"/>
                  <a:lumOff val="75000"/>
                </a:schemeClr>
              </a:gs>
              <a:gs pos="100000">
                <a:schemeClr val="accent2">
                  <a:lumMod val="85000"/>
                </a:schemeClr>
              </a:gs>
            </a:gsLst>
            <a:lin ang="5400000" scaled="1"/>
          </a:gradFill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Be alert to:</a:t>
            </a:r>
            <a:endParaRPr lang="en-US" altLang="en-US" sz="2000" b="1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q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Transactions involving sanctioned countries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q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Customers matching sanctions lists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q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PEPs sending/receiving large or unusual transfers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q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Transfers to high-risk jurisdictions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q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Incomplete or suspicious customer information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0" indent="0">
              <a:buNone/>
            </a:pP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0" indent="0">
              <a:buNone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Red Flag Example:</a:t>
            </a:r>
            <a:endParaRPr lang="en-US" altLang="en-US" sz="2000" b="1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q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Sudden large transfers to multiple countries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q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Many transactions just below reporting limits (trying to avoid detection)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q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Different senders sending to the same receiver using similar details (possible fraud or mule activity)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</p:txBody>
      </p:sp>
      <p:pic>
        <p:nvPicPr>
          <p:cNvPr id="4" name="Image 1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819765" y="635"/>
            <a:ext cx="1372235" cy="8540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205"/>
            <a:ext cx="10515600" cy="1242060"/>
          </a:xfrm>
        </p:spPr>
        <p:txBody>
          <a:bodyPr/>
          <a:p>
            <a:r>
              <a:rPr lang="en-US" altLang="en-US" b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Tahoma" panose="020B0604030504040204" charset="0"/>
                <a:cs typeface="Tahoma" panose="020B0604030504040204" charset="0"/>
              </a:rPr>
              <a:t>Your Responsibilities</a:t>
            </a:r>
            <a:endParaRPr lang="en-US" altLang="en-US" b="1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Tahoma" panose="020B0604030504040204" charset="0"/>
              <a:cs typeface="Tahoma" panose="020B060403050404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480" y="1243330"/>
            <a:ext cx="10815320" cy="4933950"/>
          </a:xfrm>
          <a:gradFill>
            <a:gsLst>
              <a:gs pos="50000">
                <a:schemeClr val="accent2"/>
              </a:gs>
              <a:gs pos="0">
                <a:schemeClr val="accent2">
                  <a:lumMod val="25000"/>
                  <a:lumOff val="75000"/>
                </a:schemeClr>
              </a:gs>
              <a:gs pos="100000">
                <a:schemeClr val="accent2">
                  <a:lumMod val="85000"/>
                </a:schemeClr>
              </a:gs>
            </a:gsLst>
            <a:lin ang="5400000" scaled="1"/>
          </a:gradFill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As Olive Monies Staff, you are required to: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Ø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Always perform proper Customer Due Diligence (KYC)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Ø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Screen customers and transactions against:		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800100" lvl="1" indent="-342900" algn="l"/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Sanctions lists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800100" lvl="1" indent="-342900" algn="l"/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Internal watchlists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800100" lvl="1" indent="-342900" algn="l"/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PEP databases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457200" lvl="1" indent="0" algn="l">
              <a:buNone/>
            </a:pP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457200" lvl="1" indent="0" algn="l">
              <a:buNone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Do NOT:</a:t>
            </a:r>
            <a:endParaRPr lang="en-US" altLang="en-US" sz="2000" b="1">
              <a:latin typeface="Tahoma" panose="020B0604030504040204" charset="0"/>
              <a:cs typeface="Tahoma" panose="020B0604030504040204" charset="0"/>
            </a:endParaRPr>
          </a:p>
          <a:p>
            <a:pPr lvl="1" algn="l">
              <a:buFont typeface="Wingdings" panose="05000000000000000000" charset="0"/>
              <a:buChar char="Ø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Ignore red flags or suspicious indicators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lvl="1" algn="l">
              <a:buFont typeface="Wingdings" panose="05000000000000000000" charset="0"/>
              <a:buChar char="Ø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Process transactions without proper checks or escalation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lvl="1" algn="l">
              <a:buFont typeface="Wingdings" panose="05000000000000000000" charset="0"/>
              <a:buChar char="Ø"/>
            </a:pP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457200" lvl="1" indent="0" algn="l">
              <a:buNone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Remember:</a:t>
            </a:r>
            <a:endParaRPr lang="en-US" altLang="en-US" sz="2000" b="1">
              <a:latin typeface="Tahoma" panose="020B0604030504040204" charset="0"/>
              <a:cs typeface="Tahoma" panose="020B0604030504040204" charset="0"/>
            </a:endParaRPr>
          </a:p>
          <a:p>
            <a:pPr marL="457200" lvl="1" indent="0" algn="l">
              <a:buNone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Compliance is everyone’s responsibility — staying vigilant helps protect the business and ensures we meet regulatory requirements.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</p:txBody>
      </p:sp>
      <p:pic>
        <p:nvPicPr>
          <p:cNvPr id="4" name="Image 1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819765" y="635"/>
            <a:ext cx="1372235" cy="8540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50495"/>
            <a:ext cx="10515600" cy="1841500"/>
          </a:xfrm>
        </p:spPr>
        <p:txBody>
          <a:bodyPr/>
          <a:p>
            <a:r>
              <a:rPr lang="en-US" altLang="en-US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Tahoma" panose="020B0604030504040204" charset="0"/>
                <a:cs typeface="Tahoma" panose="020B0604030504040204" charset="0"/>
              </a:rPr>
              <a:t>Reporting &amp; Escalation</a:t>
            </a:r>
            <a:endParaRPr lang="en-US" altLang="en-US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Tahoma" panose="020B0604030504040204" charset="0"/>
              <a:cs typeface="Tahoma" panose="020B060403050404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9395"/>
            <a:ext cx="10515600" cy="4933950"/>
          </a:xfrm>
          <a:gradFill>
            <a:gsLst>
              <a:gs pos="50000">
                <a:schemeClr val="accent2"/>
              </a:gs>
              <a:gs pos="0">
                <a:schemeClr val="accent2">
                  <a:lumMod val="25000"/>
                  <a:lumOff val="75000"/>
                </a:schemeClr>
              </a:gs>
              <a:gs pos="100000">
                <a:schemeClr val="accent2">
                  <a:lumMod val="85000"/>
                </a:schemeClr>
              </a:gs>
            </a:gsLst>
            <a:lin ang="5400000" scaled="1"/>
          </a:gradFill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If you notice a concern: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Do not process the transaction (if required)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Escalate immediately to Compliance team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Provide: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Customer details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Transaction information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Reason for suspicion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pPr marL="0" indent="0">
              <a:buNone/>
            </a:pPr>
            <a:r>
              <a:rPr lang="en-US" altLang="en-US" sz="2000" b="1">
                <a:latin typeface="Tahoma" panose="020B0604030504040204" charset="0"/>
                <a:cs typeface="Tahoma" panose="020B0604030504040204" charset="0"/>
              </a:rPr>
              <a:t>Never:</a:t>
            </a:r>
            <a:endParaRPr lang="en-US" altLang="en-US" sz="2000" b="1">
              <a:latin typeface="Tahoma" panose="020B0604030504040204" charset="0"/>
              <a:cs typeface="Tahoma" panose="020B0604030504040204" charset="0"/>
            </a:endParaRPr>
          </a:p>
          <a:p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  <a:p>
            <a:r>
              <a:rPr lang="en-US" altLang="en-US" sz="2000">
                <a:latin typeface="Tahoma" panose="020B0604030504040204" charset="0"/>
                <a:cs typeface="Tahoma" panose="020B0604030504040204" charset="0"/>
              </a:rPr>
              <a:t>Inform the customer (No tipping-off)</a:t>
            </a:r>
            <a:endParaRPr lang="en-US" altLang="en-US" sz="2000">
              <a:latin typeface="Tahoma" panose="020B0604030504040204" charset="0"/>
              <a:cs typeface="Tahoma" panose="020B0604030504040204" charset="0"/>
            </a:endParaRPr>
          </a:p>
        </p:txBody>
      </p:sp>
      <p:pic>
        <p:nvPicPr>
          <p:cNvPr id="4" name="Image 1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819765" y="635"/>
            <a:ext cx="1372235" cy="8540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265" y="691515"/>
            <a:ext cx="10988040" cy="4796155"/>
          </a:xfrm>
          <a:prstGeom prst="rect">
            <a:avLst/>
          </a:prstGeom>
          <a:solidFill>
            <a:schemeClr val="accent6"/>
          </a:solidFill>
        </p:spPr>
      </p:pic>
      <p:pic>
        <p:nvPicPr>
          <p:cNvPr id="8" name="Imag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19765" y="635"/>
            <a:ext cx="1372235" cy="8540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2327</Words>
  <Application>WPS Presentation</Application>
  <PresentationFormat>Widescreen</PresentationFormat>
  <Paragraphs>81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Tahoma</vt:lpstr>
      <vt:lpstr>Wingdings</vt:lpstr>
      <vt:lpstr>Calibri Light</vt:lpstr>
      <vt:lpstr>Microsoft YaHei</vt:lpstr>
      <vt:lpstr>Arial Unicode MS</vt:lpstr>
      <vt:lpstr>Calibri</vt:lpstr>
      <vt:lpstr>Office Theme</vt:lpstr>
      <vt:lpstr>Sanctions &amp; PEP Awareness Training</vt:lpstr>
      <vt:lpstr>What Are Sanctions?</vt:lpstr>
      <vt:lpstr>What Are PEPs?</vt:lpstr>
      <vt:lpstr>Identifying High-Risk Situations</vt:lpstr>
      <vt:lpstr>Your Responsibilities</vt:lpstr>
      <vt:lpstr>Reporting &amp; Escalation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Glory Nkem</cp:lastModifiedBy>
  <cp:revision>10</cp:revision>
  <dcterms:created xsi:type="dcterms:W3CDTF">2025-07-23T00:59:00Z</dcterms:created>
  <dcterms:modified xsi:type="dcterms:W3CDTF">2026-03-30T13:51:38Z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5EBC886DEDE94DE4856C0D4E8EF176BD_13</vt:lpwstr>
  </property>
  <property fmtid="{D5CDD505-2E9C-101B-9397-08002B2CF9AE}" pid="3" name="KSOProductBuildVer">
    <vt:lpwstr>1033-12.2.0.23196</vt:lpwstr>
  </property>
</Properties>
</file>