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5" r:id="rId3"/>
    <p:sldId id="307" r:id="rId4"/>
    <p:sldId id="295" r:id="rId5"/>
    <p:sldId id="296" r:id="rId7"/>
    <p:sldId id="297" r:id="rId8"/>
    <p:sldId id="316" r:id="rId9"/>
    <p:sldId id="317" r:id="rId10"/>
    <p:sldId id="321" r:id="rId11"/>
    <p:sldId id="322" r:id="rId12"/>
    <p:sldId id="323" r:id="rId13"/>
    <p:sldId id="264" r:id="rId14"/>
  </p:sldIdLst>
  <p:sldSz cx="12192000" cy="6858000"/>
  <p:notesSz cx="12192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6F4F"/>
    <a:srgbClr val="55C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92676"/>
  </p:normalViewPr>
  <p:slideViewPr>
    <p:cSldViewPr showGuides="1">
      <p:cViewPr varScale="1">
        <p:scale>
          <a:sx n="58" d="100"/>
          <a:sy n="58" d="100"/>
        </p:scale>
        <p:origin x="123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952E4EF-7C67-41C9-903C-6F45D08CC1FC}" type="datetimeFigureOut">
              <a:rPr lang="en-GB" smtClean="0"/>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29485AB-77EF-43D0-98A3-560C8E33BCD2}"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9485AB-77EF-43D0-98A3-560C8E33BCD2}"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9485AB-77EF-43D0-98A3-560C8E33BCD2}" type="slidenum">
              <a:rPr lang="en-GB" smtClean="0"/>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9485AB-77EF-43D0-98A3-560C8E33BCD2}"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bk object 16"/>
          <p:cNvSpPr/>
          <p:nvPr/>
        </p:nvSpPr>
        <p:spPr>
          <a:xfrm>
            <a:off x="0" y="1252727"/>
            <a:ext cx="12192000" cy="100584"/>
          </a:xfrm>
          <a:prstGeom prst="rect">
            <a:avLst/>
          </a:prstGeom>
          <a:blipFill>
            <a:blip r:embed="rId2"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3200" b="1" i="0">
                <a:solidFill>
                  <a:schemeClr val="tx1"/>
                </a:solidFill>
                <a:latin typeface="Arial" panose="020B0604020202020204"/>
                <a:cs typeface="Arial" panose="020B0604020202020204"/>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panose="020B0604020202020204"/>
                <a:cs typeface="Arial" panose="020B0604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k object 16"/>
          <p:cNvSpPr/>
          <p:nvPr/>
        </p:nvSpPr>
        <p:spPr>
          <a:xfrm>
            <a:off x="0" y="3258310"/>
            <a:ext cx="12192000" cy="3599687"/>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0" y="0"/>
            <a:ext cx="12191999" cy="6857996"/>
          </a:xfrm>
          <a:prstGeom prst="rect">
            <a:avLst/>
          </a:prstGeom>
          <a:blipFill>
            <a:blip r:embed="rId3"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3200" b="1" i="0">
                <a:solidFill>
                  <a:schemeClr val="tx1"/>
                </a:solidFill>
                <a:latin typeface="Arial" panose="020B0604020202020204"/>
                <a:cs typeface="Arial" panose="020B0604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a:fld>
            <a:endParaRPr lang="en-US"/>
          </a:p>
        </p:txBody>
      </p:sp>
      <p:sp>
        <p:nvSpPr>
          <p:cNvPr id="5" name="Footer Placeholder 4"/>
          <p:cNvSpPr>
            <a:spLocks noGrp="1"/>
          </p:cNvSpPr>
          <p:nvPr>
            <p:ph type="ftr" sz="quarter" idx="11"/>
          </p:nvPr>
        </p:nvSpPr>
        <p:spPr/>
        <p:txBody>
          <a:bodyPr/>
          <a:lstStyle/>
          <a:p/>
        </p:txBody>
      </p:sp>
      <p:sp>
        <p:nvSpPr>
          <p:cNvPr id="6" name="Slide Number Placeholder 5"/>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87522" y="429006"/>
            <a:ext cx="6616954" cy="513715"/>
          </a:xfrm>
          <a:prstGeom prst="rect">
            <a:avLst/>
          </a:prstGeom>
        </p:spPr>
        <p:txBody>
          <a:bodyPr wrap="square" lIns="0" tIns="0" rIns="0" bIns="0">
            <a:spAutoFit/>
          </a:bodyPr>
          <a:lstStyle>
            <a:lvl1pPr>
              <a:defRPr sz="3200" b="1" i="0">
                <a:solidFill>
                  <a:schemeClr val="tx1"/>
                </a:solidFill>
                <a:latin typeface="Arial" panose="020B0604020202020204"/>
                <a:cs typeface="Arial" panose="020B0604020202020204"/>
              </a:defRPr>
            </a:lvl1pPr>
          </a:lstStyle>
          <a:p/>
        </p:txBody>
      </p:sp>
      <p:sp>
        <p:nvSpPr>
          <p:cNvPr id="3" name="Holder 3"/>
          <p:cNvSpPr>
            <a:spLocks noGrp="1"/>
          </p:cNvSpPr>
          <p:nvPr>
            <p:ph type="body" idx="1"/>
          </p:nvPr>
        </p:nvSpPr>
        <p:spPr>
          <a:xfrm>
            <a:off x="638149" y="1078082"/>
            <a:ext cx="10915700" cy="4669790"/>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1"/>
          <a:stretch>
            <a:fillRect/>
          </a:stretch>
        </p:blipFill>
        <p:spPr>
          <a:xfrm>
            <a:off x="11100435" y="73660"/>
            <a:ext cx="1136015" cy="914400"/>
          </a:xfrm>
          <a:prstGeom prst="rect">
            <a:avLst/>
          </a:prstGeom>
        </p:spPr>
      </p:pic>
      <p:sp>
        <p:nvSpPr>
          <p:cNvPr id="8" name="TextBox 7"/>
          <p:cNvSpPr txBox="1"/>
          <p:nvPr/>
        </p:nvSpPr>
        <p:spPr>
          <a:xfrm>
            <a:off x="189865" y="73660"/>
            <a:ext cx="11489055" cy="3659505"/>
          </a:xfrm>
          <a:prstGeom prst="rect">
            <a:avLst/>
          </a:prstGeom>
          <a:noFill/>
        </p:spPr>
        <p:txBody>
          <a:bodyPr wrap="square" rtlCol="0">
            <a:noAutofit/>
          </a:bodyPr>
          <a:lstStyle/>
          <a:p>
            <a:r>
              <a:rPr lang="en-US" sz="2800" b="1" dirty="0">
                <a:solidFill>
                  <a:srgbClr val="FFFF00"/>
                </a:solidFill>
                <a:latin typeface="Arial" panose="020B0604020202020204" pitchFamily="34" charset="0"/>
                <a:cs typeface="Arial" panose="020B0604020202020204" pitchFamily="34" charset="0"/>
              </a:rPr>
              <a:t>COMPLIANCE AML/CFT TRAINING FOR ALL EMPLOYEES</a:t>
            </a:r>
            <a:endParaRPr lang="en-US" sz="2800" b="1" dirty="0">
              <a:solidFill>
                <a:srgbClr val="FFFF00"/>
              </a:solidFill>
              <a:latin typeface="Arial" panose="020B0604020202020204" pitchFamily="34" charset="0"/>
              <a:cs typeface="Arial" panose="020B0604020202020204" pitchFamily="34" charset="0"/>
            </a:endParaRPr>
          </a:p>
          <a:p>
            <a:endParaRPr lang="en-US" sz="2800" b="1" dirty="0">
              <a:solidFill>
                <a:srgbClr val="FFFF00"/>
              </a:solidFill>
              <a:latin typeface="Arial" panose="020B0604020202020204" pitchFamily="34" charset="0"/>
              <a:cs typeface="Arial" panose="020B0604020202020204" pitchFamily="34" charset="0"/>
            </a:endParaRPr>
          </a:p>
          <a:p>
            <a:endParaRPr lang="en-US" b="1" dirty="0">
              <a:solidFill>
                <a:srgbClr val="FFFF00"/>
              </a:solidFill>
              <a:latin typeface="Arial" panose="020B0604020202020204" pitchFamily="34" charset="0"/>
              <a:cs typeface="Arial" panose="020B0604020202020204" pitchFamily="34" charset="0"/>
            </a:endParaRPr>
          </a:p>
          <a:p>
            <a:endParaRPr lang="en-US" b="1" dirty="0">
              <a:solidFill>
                <a:srgbClr val="FFFF00"/>
              </a:solidFill>
              <a:latin typeface="Arial" panose="020B0604020202020204" pitchFamily="34" charset="0"/>
              <a:cs typeface="Arial" panose="020B0604020202020204" pitchFamily="34" charset="0"/>
            </a:endParaRPr>
          </a:p>
          <a:p>
            <a:endParaRPr lang="en-US" b="1" dirty="0">
              <a:solidFill>
                <a:srgbClr val="FFFF00"/>
              </a:solidFill>
              <a:latin typeface="Arial" panose="020B0604020202020204" pitchFamily="34" charset="0"/>
              <a:cs typeface="Arial" panose="020B0604020202020204" pitchFamily="34" charset="0"/>
            </a:endParaRPr>
          </a:p>
          <a:p>
            <a:endParaRPr lang="en-US" b="1" dirty="0">
              <a:solidFill>
                <a:srgbClr val="FFFF00"/>
              </a:solidFill>
              <a:latin typeface="Arial" panose="020B0604020202020204" pitchFamily="34" charset="0"/>
              <a:cs typeface="Arial" panose="020B0604020202020204" pitchFamily="34" charset="0"/>
            </a:endParaRPr>
          </a:p>
          <a:p>
            <a:endParaRPr lang="en-US" b="1" dirty="0">
              <a:solidFill>
                <a:srgbClr val="FFFF00"/>
              </a:solidFill>
              <a:latin typeface="Arial" panose="020B0604020202020204" pitchFamily="34" charset="0"/>
              <a:cs typeface="Arial" panose="020B0604020202020204" pitchFamily="34" charset="0"/>
            </a:endParaRPr>
          </a:p>
        </p:txBody>
      </p:sp>
      <p:pic>
        <p:nvPicPr>
          <p:cNvPr id="11" name="Image 11"/>
          <p:cNvPicPr/>
          <p:nvPr/>
        </p:nvPicPr>
        <p:blipFill>
          <a:blip r:embed="rId2" cstate="print"/>
          <a:stretch>
            <a:fillRect/>
          </a:stretch>
        </p:blipFill>
        <p:spPr>
          <a:xfrm>
            <a:off x="609600" y="1219200"/>
            <a:ext cx="10376535" cy="4479290"/>
          </a:xfrm>
          <a:prstGeom prst="rect">
            <a:avLst/>
          </a:prstGeom>
        </p:spPr>
      </p:pic>
      <p:sp>
        <p:nvSpPr>
          <p:cNvPr id="2" name="Text Box 1"/>
          <p:cNvSpPr txBox="1"/>
          <p:nvPr/>
        </p:nvSpPr>
        <p:spPr>
          <a:xfrm>
            <a:off x="8771255" y="6454775"/>
            <a:ext cx="4064000" cy="368300"/>
          </a:xfrm>
          <a:prstGeom prst="rect">
            <a:avLst/>
          </a:prstGeom>
          <a:noFill/>
        </p:spPr>
        <p:txBody>
          <a:bodyPr wrap="square" rtlCol="0">
            <a:spAutoFit/>
          </a:bodyPr>
          <a:p>
            <a:r>
              <a:rPr lang="en-US" b="1">
                <a:highlight>
                  <a:srgbClr val="FFFF00"/>
                </a:highlight>
              </a:rPr>
              <a:t>APRIL 2026</a:t>
            </a:r>
            <a:endParaRPr lang="en-US" b="1">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8229600" y="4298950"/>
            <a:ext cx="3638550" cy="2482850"/>
          </a:xfrm>
          <a:prstGeom prst="rect">
            <a:avLst/>
          </a:prstGeom>
        </p:spPr>
      </p:pic>
      <p:sp>
        <p:nvSpPr>
          <p:cNvPr id="4" name="Title 3"/>
          <p:cNvSpPr>
            <a:spLocks noGrp="1"/>
          </p:cNvSpPr>
          <p:nvPr>
            <p:ph type="title"/>
          </p:nvPr>
        </p:nvSpPr>
        <p:spPr>
          <a:xfrm>
            <a:off x="1488440" y="79375"/>
            <a:ext cx="9550400" cy="842010"/>
          </a:xfrm>
        </p:spPr>
        <p:txBody>
          <a:bodyPr wrap="square">
            <a:noAutofit/>
          </a:bodyPr>
          <a:p>
            <a:r>
              <a:rPr lang="en-US" altLang="en-US"/>
              <a:t>CONSEQUENCES &amp; KEY TAKEAWAYS</a:t>
            </a:r>
            <a:br>
              <a:rPr lang="en-US" altLang="en-US"/>
            </a:br>
            <a:r>
              <a:rPr lang="en-US" altLang="en-US" sz="2000" b="0" i="1"/>
              <a:t>(In line with Central Bank of Nigeria &amp; Nigeria Data Protection Act)</a:t>
            </a:r>
            <a:endParaRPr lang="en-US" altLang="en-US" sz="2000" b="0" i="1"/>
          </a:p>
        </p:txBody>
      </p:sp>
      <p:sp>
        <p:nvSpPr>
          <p:cNvPr id="5" name="Text Placeholder 4"/>
          <p:cNvSpPr>
            <a:spLocks noGrp="1"/>
          </p:cNvSpPr>
          <p:nvPr>
            <p:ph type="body" idx="1"/>
          </p:nvPr>
        </p:nvSpPr>
        <p:spPr>
          <a:xfrm>
            <a:off x="39370" y="1391285"/>
            <a:ext cx="11966575" cy="5480685"/>
          </a:xfrm>
        </p:spPr>
        <p:txBody>
          <a:bodyPr>
            <a:noAutofit/>
          </a:bodyPr>
          <a:p>
            <a:r>
              <a:rPr lang="en-US" altLang="en-US" sz="2400" b="1">
                <a:latin typeface="Tahoma" panose="020B0604030504040204" pitchFamily="34" charset="0"/>
                <a:cs typeface="Tahoma" panose="020B0604030504040204" pitchFamily="34" charset="0"/>
              </a:rPr>
              <a:t>Penalties for Non-Compliance</a:t>
            </a:r>
            <a:endParaRPr lang="en-US" altLang="en-US" sz="2400">
              <a:latin typeface="Tahoma" panose="020B0604030504040204" pitchFamily="34" charset="0"/>
              <a:cs typeface="Tahoma" panose="020B0604030504040204" pitchFamily="34" charset="0"/>
            </a:endParaRPr>
          </a:p>
          <a:p>
            <a:pPr marL="342900" indent="-342900">
              <a:buFont typeface="Wingdings" panose="05000000000000000000" charset="0"/>
              <a:buChar char="v"/>
            </a:pPr>
            <a:r>
              <a:rPr lang="en-US" altLang="en-US" sz="2400">
                <a:latin typeface="Tahoma" panose="020B0604030504040204" pitchFamily="34" charset="0"/>
                <a:cs typeface="Tahoma" panose="020B0604030504040204" pitchFamily="34" charset="0"/>
              </a:rPr>
              <a:t>Regulatory Sanctions: Heavy fines, licence restrictions or revocation</a:t>
            </a:r>
            <a:endParaRPr lang="en-US" altLang="en-US" sz="2400">
              <a:latin typeface="Tahoma" panose="020B0604030504040204" pitchFamily="34" charset="0"/>
              <a:cs typeface="Tahoma" panose="020B0604030504040204" pitchFamily="34" charset="0"/>
            </a:endParaRPr>
          </a:p>
          <a:p>
            <a:pPr marL="342900" indent="-342900">
              <a:buFont typeface="Wingdings" panose="05000000000000000000" charset="0"/>
              <a:buChar char="v"/>
            </a:pPr>
            <a:r>
              <a:rPr lang="en-US" altLang="en-US" sz="2400">
                <a:latin typeface="Tahoma" panose="020B0604030504040204" pitchFamily="34" charset="0"/>
                <a:cs typeface="Tahoma" panose="020B0604030504040204" pitchFamily="34" charset="0"/>
              </a:rPr>
              <a:t>Criminal Liability: Possible imprisonment for ML/TF/PF offences</a:t>
            </a:r>
            <a:endParaRPr lang="en-US" altLang="en-US" sz="2400">
              <a:latin typeface="Tahoma" panose="020B0604030504040204" pitchFamily="34" charset="0"/>
              <a:cs typeface="Tahoma" panose="020B0604030504040204" pitchFamily="34" charset="0"/>
            </a:endParaRPr>
          </a:p>
          <a:p>
            <a:pPr marL="342900" indent="-342900">
              <a:buFont typeface="Wingdings" panose="05000000000000000000" charset="0"/>
              <a:buChar char="v"/>
            </a:pPr>
            <a:r>
              <a:rPr lang="en-US" altLang="en-US" sz="2400">
                <a:latin typeface="Tahoma" panose="020B0604030504040204" pitchFamily="34" charset="0"/>
                <a:cs typeface="Tahoma" panose="020B0604030504040204" pitchFamily="34" charset="0"/>
              </a:rPr>
              <a:t>Company Impact: Financial loss and reputational damage</a:t>
            </a:r>
            <a:endParaRPr lang="en-US" altLang="en-US" sz="2400">
              <a:latin typeface="Tahoma" panose="020B0604030504040204" pitchFamily="34" charset="0"/>
              <a:cs typeface="Tahoma" panose="020B0604030504040204" pitchFamily="34" charset="0"/>
            </a:endParaRPr>
          </a:p>
          <a:p>
            <a:pPr marL="342900" indent="-342900">
              <a:buFont typeface="Wingdings" panose="05000000000000000000" charset="0"/>
              <a:buChar char="v"/>
            </a:pPr>
            <a:r>
              <a:rPr lang="en-US" altLang="en-US" sz="2400">
                <a:latin typeface="Tahoma" panose="020B0604030504040204" pitchFamily="34" charset="0"/>
                <a:cs typeface="Tahoma" panose="020B0604030504040204" pitchFamily="34" charset="0"/>
              </a:rPr>
              <a:t>Data Breach Consequences: Fines, legal action, loss of customer trust</a:t>
            </a:r>
            <a:endParaRPr lang="en-US" altLang="en-US" sz="2400">
              <a:latin typeface="Tahoma" panose="020B0604030504040204" pitchFamily="34" charset="0"/>
              <a:cs typeface="Tahoma" panose="020B0604030504040204" pitchFamily="34" charset="0"/>
            </a:endParaRPr>
          </a:p>
          <a:p>
            <a:r>
              <a:rPr lang="en-US" altLang="en-US" sz="2400" b="1">
                <a:latin typeface="Tahoma" panose="020B0604030504040204" pitchFamily="34" charset="0"/>
                <a:cs typeface="Tahoma" panose="020B0604030504040204" pitchFamily="34" charset="0"/>
              </a:rPr>
              <a:t>What This Means for You</a:t>
            </a:r>
            <a:endParaRPr lang="en-US" altLang="en-US" sz="2400" b="1">
              <a:latin typeface="Tahoma" panose="020B0604030504040204" pitchFamily="34" charset="0"/>
              <a:cs typeface="Tahoma" panose="020B0604030504040204" pitchFamily="34" charset="0"/>
            </a:endParaRPr>
          </a:p>
          <a:p>
            <a:pPr marL="342900" indent="-342900">
              <a:buFont typeface="Wingdings" panose="05000000000000000000" charset="0"/>
              <a:buChar char="v"/>
            </a:pPr>
            <a:r>
              <a:rPr lang="en-US" altLang="en-US" sz="2400">
                <a:latin typeface="Tahoma" panose="020B0604030504040204" pitchFamily="34" charset="0"/>
                <a:cs typeface="Tahoma" panose="020B0604030504040204" pitchFamily="34" charset="0"/>
              </a:rPr>
              <a:t>Failure to follow AML/CFT or data privacy rules can affect both you and the company</a:t>
            </a:r>
            <a:endParaRPr lang="en-US" altLang="en-US" sz="2400">
              <a:latin typeface="Tahoma" panose="020B0604030504040204" pitchFamily="34" charset="0"/>
              <a:cs typeface="Tahoma" panose="020B0604030504040204" pitchFamily="34" charset="0"/>
            </a:endParaRPr>
          </a:p>
          <a:p>
            <a:pPr marL="342900" indent="-342900">
              <a:buFont typeface="Wingdings" panose="05000000000000000000" charset="0"/>
              <a:buChar char="v"/>
            </a:pPr>
            <a:r>
              <a:rPr lang="en-US" altLang="en-US" sz="2400">
                <a:latin typeface="Tahoma" panose="020B0604030504040204" pitchFamily="34" charset="0"/>
                <a:cs typeface="Tahoma" panose="020B0604030504040204" pitchFamily="34" charset="0"/>
              </a:rPr>
              <a:t>Even negligence (not being careful) can lead to serious consequences</a:t>
            </a:r>
            <a:endParaRPr lang="en-US" altLang="en-US" sz="2400">
              <a:latin typeface="Tahoma" panose="020B0604030504040204" pitchFamily="34" charset="0"/>
              <a:cs typeface="Tahoma" panose="020B0604030504040204" pitchFamily="34" charset="0"/>
            </a:endParaRPr>
          </a:p>
          <a:p>
            <a:r>
              <a:rPr lang="en-US" altLang="en-US" sz="2400" b="1">
                <a:latin typeface="Tahoma" panose="020B0604030504040204" pitchFamily="34" charset="0"/>
                <a:cs typeface="Tahoma" panose="020B0604030504040204" pitchFamily="34" charset="0"/>
              </a:rPr>
              <a:t>Key Takeaways</a:t>
            </a:r>
            <a:endParaRPr lang="en-US" altLang="en-US" sz="2400">
              <a:latin typeface="Tahoma" panose="020B0604030504040204" pitchFamily="34" charset="0"/>
              <a:cs typeface="Tahoma" panose="020B0604030504040204" pitchFamily="34" charset="0"/>
            </a:endParaRPr>
          </a:p>
          <a:p>
            <a:pPr marL="342900" indent="-342900">
              <a:buFont typeface="Wingdings" panose="05000000000000000000" charset="0"/>
              <a:buChar char="v"/>
            </a:pPr>
            <a:r>
              <a:rPr lang="en-US" altLang="en-US" sz="2400">
                <a:latin typeface="Tahoma" panose="020B0604030504040204" pitchFamily="34" charset="0"/>
                <a:cs typeface="Tahoma" panose="020B0604030504040204" pitchFamily="34" charset="0"/>
              </a:rPr>
              <a:t>Know Your Customer (KYC) at all times</a:t>
            </a:r>
            <a:endParaRPr lang="en-US" altLang="en-US" sz="2400">
              <a:latin typeface="Tahoma" panose="020B0604030504040204" pitchFamily="34" charset="0"/>
              <a:cs typeface="Tahoma" panose="020B0604030504040204" pitchFamily="34" charset="0"/>
            </a:endParaRPr>
          </a:p>
          <a:p>
            <a:pPr marL="342900" indent="-342900">
              <a:buFont typeface="Wingdings" panose="05000000000000000000" charset="0"/>
              <a:buChar char="v"/>
            </a:pPr>
            <a:r>
              <a:rPr lang="en-US" altLang="en-US" sz="2400">
                <a:latin typeface="Tahoma" panose="020B0604030504040204" pitchFamily="34" charset="0"/>
                <a:cs typeface="Tahoma" panose="020B0604030504040204" pitchFamily="34" charset="0"/>
              </a:rPr>
              <a:t>Watch for unusual or suspicious transactions</a:t>
            </a:r>
            <a:endParaRPr lang="en-US" altLang="en-US" sz="2400">
              <a:latin typeface="Tahoma" panose="020B0604030504040204" pitchFamily="34" charset="0"/>
              <a:cs typeface="Tahoma" panose="020B0604030504040204" pitchFamily="34" charset="0"/>
            </a:endParaRPr>
          </a:p>
          <a:p>
            <a:pPr marL="342900" indent="-342900">
              <a:buFont typeface="Wingdings" panose="05000000000000000000" charset="0"/>
              <a:buChar char="v"/>
            </a:pPr>
            <a:r>
              <a:rPr lang="en-US" altLang="en-US" sz="2400">
                <a:latin typeface="Tahoma" panose="020B0604030504040204" pitchFamily="34" charset="0"/>
                <a:cs typeface="Tahoma" panose="020B0604030504040204" pitchFamily="34" charset="0"/>
              </a:rPr>
              <a:t>Never tip off customers</a:t>
            </a:r>
            <a:endParaRPr lang="en-US" altLang="en-US" sz="2400">
              <a:latin typeface="Tahoma" panose="020B0604030504040204" pitchFamily="34" charset="0"/>
              <a:cs typeface="Tahoma" panose="020B0604030504040204" pitchFamily="34" charset="0"/>
            </a:endParaRPr>
          </a:p>
          <a:p>
            <a:pPr marL="342900" indent="-342900">
              <a:buFont typeface="Wingdings" panose="05000000000000000000" charset="0"/>
              <a:buChar char="v"/>
            </a:pPr>
            <a:r>
              <a:rPr lang="en-US" altLang="en-US" sz="2400">
                <a:latin typeface="Tahoma" panose="020B0604030504040204" pitchFamily="34" charset="0"/>
                <a:cs typeface="Tahoma" panose="020B0604030504040204" pitchFamily="34" charset="0"/>
              </a:rPr>
              <a:t>Protect customer data strictly</a:t>
            </a:r>
            <a:endParaRPr lang="en-US" altLang="en-US" sz="2400">
              <a:latin typeface="Tahoma" panose="020B0604030504040204" pitchFamily="34" charset="0"/>
              <a:cs typeface="Tahoma" panose="020B0604030504040204" pitchFamily="34" charset="0"/>
            </a:endParaRPr>
          </a:p>
          <a:p>
            <a:pPr marL="342900" indent="-342900">
              <a:buFont typeface="Wingdings" panose="05000000000000000000" charset="0"/>
              <a:buChar char="v"/>
            </a:pPr>
            <a:r>
              <a:rPr lang="en-US" altLang="en-US" sz="2400">
                <a:latin typeface="Tahoma" panose="020B0604030504040204" pitchFamily="34" charset="0"/>
                <a:cs typeface="Tahoma" panose="020B0604030504040204" pitchFamily="34" charset="0"/>
              </a:rPr>
              <a:t>Report all concerns immediately</a:t>
            </a:r>
            <a:endParaRPr lang="en-US" altLang="en-US" sz="2400">
              <a:latin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2"/>
          <a:stretch>
            <a:fillRect/>
          </a:stretch>
        </p:blipFill>
        <p:spPr>
          <a:xfrm>
            <a:off x="10883265" y="152400"/>
            <a:ext cx="1308735" cy="9366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0695558" y="5986373"/>
            <a:ext cx="257175" cy="579120"/>
          </a:xfrm>
          <a:prstGeom prst="rect">
            <a:avLst/>
          </a:prstGeom>
        </p:spPr>
        <p:txBody>
          <a:bodyPr vert="horz" wrap="square" lIns="0" tIns="12700" rIns="0" bIns="0" rtlCol="0">
            <a:spAutoFit/>
          </a:bodyPr>
          <a:lstStyle/>
          <a:p>
            <a:pPr marL="12700">
              <a:lnSpc>
                <a:spcPct val="100000"/>
              </a:lnSpc>
              <a:spcBef>
                <a:spcPts val="100"/>
              </a:spcBef>
            </a:pPr>
            <a:r>
              <a:rPr lang="en-US" sz="1800" b="1" spc="-5" dirty="0">
                <a:solidFill>
                  <a:srgbClr val="FFFFFF"/>
                </a:solidFill>
                <a:latin typeface="Calibri" panose="020F0502020204030204"/>
                <a:cs typeface="Calibri" panose="020F0502020204030204"/>
              </a:rPr>
              <a:t>08</a:t>
            </a:r>
            <a:endParaRPr lang="en-US" sz="1800" b="1" spc="-5" dirty="0">
              <a:solidFill>
                <a:srgbClr val="FFFFFF"/>
              </a:solidFill>
              <a:latin typeface="Calibri" panose="020F0502020204030204"/>
              <a:cs typeface="Calibri" panose="020F0502020204030204"/>
            </a:endParaRPr>
          </a:p>
          <a:p>
            <a:pPr marL="12700">
              <a:lnSpc>
                <a:spcPct val="100000"/>
              </a:lnSpc>
              <a:spcBef>
                <a:spcPts val="100"/>
              </a:spcBef>
            </a:pPr>
            <a:r>
              <a:rPr sz="1800" b="1" spc="-5" dirty="0">
                <a:solidFill>
                  <a:srgbClr val="FFFFFF"/>
                </a:solidFill>
                <a:latin typeface="Calibri" panose="020F0502020204030204"/>
                <a:cs typeface="Calibri" panose="020F0502020204030204"/>
              </a:rPr>
              <a:t>03</a:t>
            </a:r>
            <a:endParaRPr sz="1800">
              <a:latin typeface="Calibri" panose="020F0502020204030204"/>
              <a:cs typeface="Calibri" panose="020F0502020204030204"/>
            </a:endParaRPr>
          </a:p>
        </p:txBody>
      </p:sp>
      <p:grpSp>
        <p:nvGrpSpPr>
          <p:cNvPr id="8" name="Group 7"/>
          <p:cNvGrpSpPr/>
          <p:nvPr/>
        </p:nvGrpSpPr>
        <p:grpSpPr>
          <a:xfrm>
            <a:off x="3581400" y="2514600"/>
            <a:ext cx="4247467" cy="2800350"/>
            <a:chOff x="3971262" y="1924050"/>
            <a:chExt cx="4247467" cy="2800350"/>
          </a:xfrm>
        </p:grpSpPr>
        <p:sp>
          <p:nvSpPr>
            <p:cNvPr id="9" name="Rectangle 8"/>
            <p:cNvSpPr/>
            <p:nvPr/>
          </p:nvSpPr>
          <p:spPr>
            <a:xfrm>
              <a:off x="3971262" y="1924050"/>
              <a:ext cx="4247467" cy="2800350"/>
            </a:xfrm>
            <a:prstGeom prst="rect">
              <a:avLst/>
            </a:prstGeom>
            <a:solidFill>
              <a:srgbClr val="00E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67881" y="2050368"/>
              <a:ext cx="3654228" cy="2532363"/>
            </a:xfrm>
            <a:prstGeom prst="rect">
              <a:avLst/>
            </a:prstGeom>
          </p:spPr>
        </p:pic>
      </p:grpSp>
      <p:pic>
        <p:nvPicPr>
          <p:cNvPr id="20" name="Picture 19"/>
          <p:cNvPicPr>
            <a:picLocks noChangeAspect="1"/>
          </p:cNvPicPr>
          <p:nvPr/>
        </p:nvPicPr>
        <p:blipFill>
          <a:blip r:embed="rId2"/>
          <a:stretch>
            <a:fillRect/>
          </a:stretch>
        </p:blipFill>
        <p:spPr>
          <a:xfrm>
            <a:off x="10883265" y="152400"/>
            <a:ext cx="1308735" cy="9366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39395" y="508000"/>
            <a:ext cx="12495530" cy="5843270"/>
          </a:xfrm>
          <a:prstGeom prst="rect">
            <a:avLst/>
          </a:prstGeom>
        </p:spPr>
        <p:txBody>
          <a:bodyPr>
            <a:noAutofit/>
          </a:bodyPr>
          <a:p>
            <a:pPr indent="0" algn="ctr">
              <a:buFont typeface="Arial" panose="020B0604020202020204"/>
              <a:buNone/>
            </a:pPr>
            <a:r>
              <a:rPr lang="en-US" altLang="zh-CN" sz="2800" b="1"/>
              <a:t>TRAINING OBJECTIVES</a:t>
            </a:r>
            <a:endParaRPr lang="en-US" altLang="zh-CN" sz="1600"/>
          </a:p>
          <a:p>
            <a:pPr>
              <a:buFont typeface="Arial" panose="020B0604020202020204"/>
              <a:buChar char="•"/>
            </a:pPr>
            <a:endParaRPr lang="en-US" altLang="zh-CN" sz="1600"/>
          </a:p>
          <a:p>
            <a:pPr>
              <a:buFont typeface="Arial" panose="020B0604020202020204"/>
              <a:buChar char="•"/>
            </a:pPr>
            <a:r>
              <a:rPr lang="en-US" altLang="zh-CN" sz="2400"/>
              <a:t>Understand AML/CFT regulations and their importance.</a:t>
            </a:r>
            <a:endParaRPr lang="en-US" altLang="zh-CN" sz="2400"/>
          </a:p>
          <a:p>
            <a:pPr>
              <a:buFont typeface="Arial" panose="020B0604020202020204"/>
              <a:buChar char="•"/>
            </a:pPr>
            <a:endParaRPr lang="en-US" altLang="zh-CN" sz="2400"/>
          </a:p>
          <a:p>
            <a:pPr>
              <a:buFont typeface="Arial" panose="020B0604020202020204"/>
              <a:buChar char="•"/>
            </a:pPr>
            <a:r>
              <a:rPr lang="en-US" altLang="zh-CN" sz="2400"/>
              <a:t>Learn your roles and responsibilities in preventing ML/TF.</a:t>
            </a:r>
            <a:endParaRPr lang="en-US" altLang="zh-CN" sz="2400"/>
          </a:p>
          <a:p>
            <a:pPr>
              <a:buFont typeface="Arial" panose="020B0604020202020204"/>
              <a:buChar char="•"/>
            </a:pPr>
            <a:endParaRPr lang="en-US" altLang="zh-CN" sz="2400"/>
          </a:p>
          <a:p>
            <a:pPr>
              <a:buFont typeface="Arial" panose="020B0604020202020204"/>
              <a:buChar char="•"/>
            </a:pPr>
            <a:r>
              <a:rPr lang="en-US" altLang="zh-CN" sz="2400"/>
              <a:t>Identify red flags in transactions and customers.</a:t>
            </a:r>
            <a:endParaRPr lang="en-US" altLang="zh-CN" sz="2400"/>
          </a:p>
          <a:p>
            <a:pPr>
              <a:buFont typeface="Arial" panose="020B0604020202020204"/>
              <a:buChar char="•"/>
            </a:pPr>
            <a:endParaRPr lang="en-US" altLang="zh-CN" sz="2400"/>
          </a:p>
          <a:p>
            <a:pPr>
              <a:buFont typeface="Arial" panose="020B0604020202020204"/>
              <a:buChar char="•"/>
            </a:pPr>
            <a:r>
              <a:rPr lang="en-US" altLang="zh-CN" sz="2400"/>
              <a:t>Strengthen a compliance culture across the institution.</a:t>
            </a:r>
            <a:endParaRPr lang="en-US" altLang="zh-CN" sz="2400"/>
          </a:p>
          <a:p>
            <a:pPr indent="0">
              <a:buFont typeface="Arial" panose="020B0604020202020204"/>
              <a:buNone/>
            </a:pPr>
            <a:endParaRPr lang="en-US" altLang="zh-CN" sz="2400"/>
          </a:p>
        </p:txBody>
      </p:sp>
      <p:pic>
        <p:nvPicPr>
          <p:cNvPr id="20" name="Picture 19"/>
          <p:cNvPicPr>
            <a:picLocks noChangeAspect="1"/>
          </p:cNvPicPr>
          <p:nvPr/>
        </p:nvPicPr>
        <p:blipFill>
          <a:blip r:embed="rId1"/>
          <a:stretch>
            <a:fillRect/>
          </a:stretch>
        </p:blipFill>
        <p:spPr>
          <a:xfrm>
            <a:off x="10570210" y="19050"/>
            <a:ext cx="1572895" cy="13500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70" y="1403350"/>
            <a:ext cx="5424805" cy="5489575"/>
          </a:xfrm>
          <a:prstGeom prst="rect">
            <a:avLst/>
          </a:prstGeom>
        </p:spPr>
        <p:txBody>
          <a:bodyPr vert="horz" wrap="square" lIns="0" tIns="12065" rIns="0" bIns="0" rtlCol="0">
            <a:noAutofit/>
          </a:bodyPr>
          <a:lstStyle/>
          <a:p>
            <a:pPr marL="12700" marR="5080" algn="just">
              <a:lnSpc>
                <a:spcPct val="150000"/>
              </a:lnSpc>
              <a:spcBef>
                <a:spcPts val="95"/>
              </a:spcBef>
            </a:pPr>
            <a:r>
              <a:rPr lang="en-US" altLang="en-US" sz="1400" dirty="0">
                <a:latin typeface="Tahoma" panose="020B0604030504040204" pitchFamily="34" charset="0"/>
                <a:cs typeface="Tahoma" panose="020B0604030504040204" pitchFamily="34" charset="0"/>
              </a:rPr>
              <a:t>Money laundering is the process of disguising funds obtained from criminal activities so they appear legitimate. It is a secondary offence, meaning it only occurs after a predicate offence (the original crime that generated the illicit funds).</a:t>
            </a:r>
            <a:endParaRPr lang="en-US" altLang="en-US" sz="1400" dirty="0">
              <a:latin typeface="Tahoma" panose="020B0604030504040204" pitchFamily="34" charset="0"/>
              <a:cs typeface="Tahoma" panose="020B0604030504040204" pitchFamily="34" charset="0"/>
            </a:endParaRPr>
          </a:p>
          <a:p>
            <a:pPr marL="12700" marR="5080" algn="just">
              <a:lnSpc>
                <a:spcPct val="150000"/>
              </a:lnSpc>
              <a:spcBef>
                <a:spcPts val="95"/>
              </a:spcBef>
            </a:pPr>
            <a:endParaRPr lang="en-US" altLang="en-US" sz="1400" dirty="0">
              <a:latin typeface="Tahoma" panose="020B0604030504040204" pitchFamily="34" charset="0"/>
              <a:cs typeface="Tahoma" panose="020B0604030504040204" pitchFamily="34" charset="0"/>
            </a:endParaRPr>
          </a:p>
          <a:p>
            <a:pPr marL="12700" marR="5080" algn="just">
              <a:lnSpc>
                <a:spcPct val="150000"/>
              </a:lnSpc>
              <a:spcBef>
                <a:spcPts val="95"/>
              </a:spcBef>
            </a:pPr>
            <a:r>
              <a:rPr lang="en-US" altLang="en-US" sz="1400" dirty="0">
                <a:latin typeface="Tahoma" panose="020B0604030504040204" pitchFamily="34" charset="0"/>
                <a:cs typeface="Tahoma" panose="020B0604030504040204" pitchFamily="34" charset="0"/>
              </a:rPr>
              <a:t>In the context of an IMTO like Olive Monies, the original crime may happen elsewhere (e.g., overseas cybercrime), but the proceeds can pass through your remittance platform. Even if your institution was not involved in the initial crime, processing such funds—knowingly or through weak controls—can expose the company to money laundering risks.</a:t>
            </a:r>
            <a:endParaRPr lang="en-US" altLang="en-US" sz="1400" dirty="0">
              <a:latin typeface="Tahoma" panose="020B0604030504040204" pitchFamily="34" charset="0"/>
              <a:cs typeface="Tahoma" panose="020B0604030504040204" pitchFamily="34" charset="0"/>
            </a:endParaRPr>
          </a:p>
          <a:p>
            <a:pPr marL="12700" marR="5080" algn="just">
              <a:lnSpc>
                <a:spcPct val="150000"/>
              </a:lnSpc>
              <a:spcBef>
                <a:spcPts val="95"/>
              </a:spcBef>
            </a:pPr>
            <a:endParaRPr lang="en-US" altLang="en-US" sz="1400" dirty="0">
              <a:latin typeface="Tahoma" panose="020B0604030504040204" pitchFamily="34" charset="0"/>
              <a:cs typeface="Tahoma" panose="020B0604030504040204" pitchFamily="34" charset="0"/>
            </a:endParaRPr>
          </a:p>
          <a:p>
            <a:pPr marL="12700" marR="5080" algn="just">
              <a:lnSpc>
                <a:spcPct val="150000"/>
              </a:lnSpc>
              <a:spcBef>
                <a:spcPts val="95"/>
              </a:spcBef>
            </a:pPr>
            <a:r>
              <a:rPr lang="en-US" altLang="en-US" sz="1400" dirty="0">
                <a:latin typeface="Tahoma" panose="020B0604030504040204" pitchFamily="34" charset="0"/>
                <a:cs typeface="Tahoma" panose="020B0604030504040204" pitchFamily="34" charset="0"/>
              </a:rPr>
              <a:t>This is why AML controls focus on identifying unusual or suspicious transactions, as you are more likely to encounter the movement of illicit funds rather than the original criminal activity.</a:t>
            </a:r>
            <a:endParaRPr lang="en-US" altLang="en-US" sz="1400" dirty="0">
              <a:latin typeface="Tahoma" panose="020B0604030504040204" pitchFamily="34" charset="0"/>
              <a:cs typeface="Tahoma" panose="020B0604030504040204" pitchFamily="34" charset="0"/>
            </a:endParaRPr>
          </a:p>
        </p:txBody>
      </p:sp>
      <p:sp>
        <p:nvSpPr>
          <p:cNvPr id="4" name="object 4"/>
          <p:cNvSpPr/>
          <p:nvPr/>
        </p:nvSpPr>
        <p:spPr>
          <a:xfrm>
            <a:off x="0" y="1153667"/>
            <a:ext cx="12192000" cy="99060"/>
          </a:xfrm>
          <a:prstGeom prst="rect">
            <a:avLst/>
          </a:prstGeom>
          <a:blipFill>
            <a:blip r:embed="rId1" cstate="print"/>
            <a:stretch>
              <a:fillRect/>
            </a:stretch>
          </a:blipFill>
        </p:spPr>
        <p:txBody>
          <a:bodyPr wrap="square" lIns="0" tIns="0" rIns="0" bIns="0" rtlCol="0"/>
          <a:lstStyle/>
          <a:p/>
        </p:txBody>
      </p:sp>
      <p:sp>
        <p:nvSpPr>
          <p:cNvPr id="5" name="object 5"/>
          <p:cNvSpPr txBox="1">
            <a:spLocks noGrp="1"/>
          </p:cNvSpPr>
          <p:nvPr>
            <p:ph type="title"/>
          </p:nvPr>
        </p:nvSpPr>
        <p:spPr>
          <a:xfrm>
            <a:off x="228600" y="400431"/>
            <a:ext cx="6400800" cy="382270"/>
          </a:xfrm>
          <a:prstGeom prst="rect">
            <a:avLst/>
          </a:prstGeom>
          <a:noFill/>
          <a:ln>
            <a:solidFill>
              <a:srgbClr val="FF0000"/>
            </a:solidFill>
          </a:ln>
          <a:extLst>
            <a:ext uri="{909E8E84-426E-40DD-AFC4-6F175D3DCCD1}">
              <a14:hiddenFill xmlns:a14="http://schemas.microsoft.com/office/drawing/2010/main">
                <a:solidFill>
                  <a:schemeClr val="accent2"/>
                </a:solidFill>
              </a14:hiddenFill>
            </a:ext>
          </a:extLst>
        </p:spPr>
        <p:txBody>
          <a:bodyPr vert="horz" wrap="square" lIns="0" tIns="13335" rIns="0" bIns="0" rtlCol="0">
            <a:spAutoFit/>
          </a:bodyPr>
          <a:lstStyle/>
          <a:p>
            <a:pPr marL="14605" algn="ctr">
              <a:lnSpc>
                <a:spcPct val="100000"/>
              </a:lnSpc>
              <a:spcBef>
                <a:spcPts val="105"/>
              </a:spcBef>
            </a:pPr>
            <a:r>
              <a:rPr lang="en-US" sz="2400" dirty="0">
                <a:solidFill>
                  <a:srgbClr val="FF0000"/>
                </a:solidFill>
              </a:rPr>
              <a:t>MONEY LAUNDERING</a:t>
            </a:r>
            <a:endParaRPr lang="en-US" sz="2400" dirty="0">
              <a:solidFill>
                <a:srgbClr val="FF0000"/>
              </a:solidFill>
            </a:endParaRPr>
          </a:p>
        </p:txBody>
      </p:sp>
      <p:pic>
        <p:nvPicPr>
          <p:cNvPr id="10" name="Picture 8" descr="Expert Management of Luxury Assets f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852" y="5128100"/>
            <a:ext cx="2374052" cy="13294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uxury Asset Ca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467" y="4844316"/>
            <a:ext cx="2299534" cy="15891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Ad Fraud | What is Ad Fraud i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462" y="1394707"/>
            <a:ext cx="2374052" cy="13294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Robbery Stock Illustrations – 18,097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6124" y="1394707"/>
            <a:ext cx="2053338" cy="21373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47,100+ Bribery Stock Photos, Pictures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3514" y="1337391"/>
            <a:ext cx="2188486" cy="14563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Luxury Watch Colle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8904" y="5353625"/>
            <a:ext cx="1833562" cy="1103944"/>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Down 15"/>
          <p:cNvSpPr/>
          <p:nvPr/>
        </p:nvSpPr>
        <p:spPr>
          <a:xfrm>
            <a:off x="8058904" y="2987347"/>
            <a:ext cx="1466096" cy="2253516"/>
          </a:xfrm>
          <a:prstGeom prst="downArrow">
            <a:avLst/>
          </a:prstGeom>
          <a:solidFill>
            <a:srgbClr val="FF0000"/>
          </a:solidFill>
          <a:ln>
            <a:solidFill>
              <a:srgbClr val="00B05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9082" y="1823095"/>
            <a:ext cx="11653836" cy="376385"/>
          </a:xfrm>
          <a:prstGeom prst="rect">
            <a:avLst/>
          </a:prstGeom>
        </p:spPr>
        <p:txBody>
          <a:bodyPr vert="horz" wrap="square" lIns="0" tIns="12065" rIns="0" bIns="0" rtlCol="0">
            <a:spAutoFit/>
          </a:bodyPr>
          <a:lstStyle/>
          <a:p>
            <a:pPr marL="12700" marR="5080" algn="just">
              <a:lnSpc>
                <a:spcPct val="150000"/>
              </a:lnSpc>
              <a:spcBef>
                <a:spcPts val="95"/>
              </a:spcBef>
            </a:pPr>
            <a:endParaRPr dirty="0">
              <a:latin typeface="Arial" panose="020B0604020202020204" pitchFamily="34" charset="0"/>
              <a:cs typeface="Arial" panose="020B0604020202020204" pitchFamily="34" charset="0"/>
            </a:endParaRPr>
          </a:p>
        </p:txBody>
      </p:sp>
      <p:sp>
        <p:nvSpPr>
          <p:cNvPr id="5" name="object 5"/>
          <p:cNvSpPr txBox="1">
            <a:spLocks noGrp="1"/>
          </p:cNvSpPr>
          <p:nvPr>
            <p:ph type="title"/>
          </p:nvPr>
        </p:nvSpPr>
        <p:spPr>
          <a:xfrm>
            <a:off x="228600" y="400685"/>
            <a:ext cx="10833100" cy="813435"/>
          </a:xfrm>
          <a:prstGeom prst="rect">
            <a:avLst/>
          </a:prstGeom>
        </p:spPr>
        <p:txBody>
          <a:bodyPr vert="horz" wrap="square" lIns="0" tIns="13335" rIns="0" bIns="0" rtlCol="0">
            <a:spAutoFit/>
          </a:bodyPr>
          <a:lstStyle/>
          <a:p>
            <a:pPr marL="14605" algn="ctr">
              <a:lnSpc>
                <a:spcPct val="100000"/>
              </a:lnSpc>
              <a:spcBef>
                <a:spcPts val="105"/>
              </a:spcBef>
            </a:pPr>
            <a:r>
              <a:rPr lang="en-US" altLang="en-US" sz="2800" dirty="0">
                <a:solidFill>
                  <a:srgbClr val="FF0000"/>
                </a:solidFill>
              </a:rPr>
              <a:t>SOURCES OF MONEY LAUNDERING (PREDICATE OFFENCES)</a:t>
            </a:r>
            <a:br>
              <a:rPr lang="en-US" altLang="en-US" sz="2800" dirty="0">
                <a:solidFill>
                  <a:srgbClr val="00B050"/>
                </a:solidFill>
              </a:rPr>
            </a:br>
            <a:r>
              <a:rPr lang="en-US" altLang="en-US" sz="2400" b="0" i="1" dirty="0">
                <a:latin typeface="Tahoma" panose="020B0604030504040204" pitchFamily="34" charset="0"/>
                <a:ea typeface="Calibri" panose="020F0502020204030204" pitchFamily="34" charset="0"/>
                <a:cs typeface="Tahoma" panose="020B0604030504040204" pitchFamily="34" charset="0"/>
                <a:sym typeface="+mn-ea"/>
              </a:rPr>
              <a:t>(Based on Money Laundering (Prevention and Prohibition) Act 2022)</a:t>
            </a:r>
            <a:endParaRPr lang="en-US" altLang="en-US" sz="2400" b="0" i="1" dirty="0">
              <a:solidFill>
                <a:schemeClr val="accent3">
                  <a:lumMod val="75000"/>
                </a:schemeClr>
              </a:solidFill>
            </a:endParaRPr>
          </a:p>
        </p:txBody>
      </p:sp>
      <p:sp>
        <p:nvSpPr>
          <p:cNvPr id="9" name="Rectangle 8"/>
          <p:cNvSpPr/>
          <p:nvPr/>
        </p:nvSpPr>
        <p:spPr>
          <a:xfrm>
            <a:off x="20320" y="1284605"/>
            <a:ext cx="12085320" cy="5451475"/>
          </a:xfrm>
          <a:prstGeom prst="rect">
            <a:avLst/>
          </a:prstGeom>
        </p:spPr>
        <p:txBody>
          <a:bodyPr wrap="square">
            <a:noAutofit/>
          </a:bodyPr>
          <a:lstStyle/>
          <a:p>
            <a:pPr algn="just">
              <a:spcAft>
                <a:spcPts val="0"/>
              </a:spcAft>
            </a:pPr>
            <a:endParaRPr lang="en-US" altLang="en-US" sz="2000" dirty="0">
              <a:latin typeface="Tahoma" panose="020B0604030504040204" pitchFamily="34" charset="0"/>
              <a:ea typeface="Calibri" panose="020F0502020204030204" pitchFamily="34" charset="0"/>
              <a:cs typeface="Tahoma" panose="020B0604030504040204" pitchFamily="34" charset="0"/>
            </a:endParaRPr>
          </a:p>
          <a:p>
            <a:pPr algn="just">
              <a:spcAft>
                <a:spcPts val="0"/>
              </a:spcAft>
            </a:pPr>
            <a:r>
              <a:rPr lang="en-US" altLang="en-US" sz="2000" dirty="0">
                <a:latin typeface="Tahoma" panose="020B0604030504040204" pitchFamily="34" charset="0"/>
                <a:ea typeface="Calibri" panose="020F0502020204030204" pitchFamily="34" charset="0"/>
                <a:cs typeface="Tahoma" panose="020B0604030504040204" pitchFamily="34" charset="0"/>
              </a:rPr>
              <a:t>Money laundering funds usually come from serious crimes such as:</a:t>
            </a:r>
            <a:endParaRPr lang="en-US" altLang="en-US" sz="2000" dirty="0">
              <a:latin typeface="Tahoma" panose="020B0604030504040204" pitchFamily="34" charset="0"/>
              <a:ea typeface="Calibri" panose="020F0502020204030204" pitchFamily="34" charset="0"/>
              <a:cs typeface="Tahoma" panose="020B0604030504040204" pitchFamily="34" charset="0"/>
            </a:endParaRPr>
          </a:p>
          <a:p>
            <a:pPr algn="just">
              <a:spcAft>
                <a:spcPts val="0"/>
              </a:spcAft>
            </a:pPr>
            <a:endParaRPr lang="en-US" altLang="en-US" sz="2000" dirty="0">
              <a:latin typeface="Tahoma" panose="020B0604030504040204" pitchFamily="34" charset="0"/>
              <a:ea typeface="Calibri" panose="020F0502020204030204" pitchFamily="34" charset="0"/>
              <a:cs typeface="Tahoma" panose="020B0604030504040204" pitchFamily="34" charset="0"/>
            </a:endParaRPr>
          </a:p>
          <a:p>
            <a:pPr marL="342900" indent="-342900" algn="just">
              <a:spcAft>
                <a:spcPts val="0"/>
              </a:spcAft>
              <a:buFont typeface="Wingdings" panose="05000000000000000000" charset="0"/>
              <a:buChar char="v"/>
            </a:pPr>
            <a:r>
              <a:rPr lang="en-US" altLang="en-US" sz="2000" dirty="0">
                <a:latin typeface="Tahoma" panose="020B0604030504040204" pitchFamily="34" charset="0"/>
                <a:ea typeface="Calibri" panose="020F0502020204030204" pitchFamily="34" charset="0"/>
                <a:cs typeface="Tahoma" panose="020B0604030504040204" pitchFamily="34" charset="0"/>
              </a:rPr>
              <a:t>Financial crimes: Fraud, bribery, corruption, counterfeiting</a:t>
            </a:r>
            <a:endParaRPr lang="en-US" altLang="en-US" sz="2000" dirty="0">
              <a:latin typeface="Tahoma" panose="020B0604030504040204" pitchFamily="34" charset="0"/>
              <a:ea typeface="Calibri" panose="020F0502020204030204" pitchFamily="34" charset="0"/>
              <a:cs typeface="Tahoma" panose="020B0604030504040204" pitchFamily="34" charset="0"/>
            </a:endParaRPr>
          </a:p>
          <a:p>
            <a:pPr marL="342900" indent="-342900" algn="just">
              <a:spcAft>
                <a:spcPts val="0"/>
              </a:spcAft>
              <a:buFont typeface="Wingdings" panose="05000000000000000000" charset="0"/>
              <a:buChar char="v"/>
            </a:pPr>
            <a:r>
              <a:rPr lang="en-US" altLang="en-US" sz="2000" dirty="0">
                <a:latin typeface="Tahoma" panose="020B0604030504040204" pitchFamily="34" charset="0"/>
                <a:ea typeface="Calibri" panose="020F0502020204030204" pitchFamily="34" charset="0"/>
                <a:cs typeface="Tahoma" panose="020B0604030504040204" pitchFamily="34" charset="0"/>
              </a:rPr>
              <a:t>Cyber &amp; organized crime: Scams, racketeering, terrorist financing</a:t>
            </a:r>
            <a:endParaRPr lang="en-US" altLang="en-US" sz="2000" dirty="0">
              <a:latin typeface="Tahoma" panose="020B0604030504040204" pitchFamily="34" charset="0"/>
              <a:ea typeface="Calibri" panose="020F0502020204030204" pitchFamily="34" charset="0"/>
              <a:cs typeface="Tahoma" panose="020B0604030504040204" pitchFamily="34" charset="0"/>
            </a:endParaRPr>
          </a:p>
          <a:p>
            <a:pPr marL="342900" indent="-342900" algn="just">
              <a:spcAft>
                <a:spcPts val="0"/>
              </a:spcAft>
              <a:buFont typeface="Wingdings" panose="05000000000000000000" charset="0"/>
              <a:buChar char="v"/>
            </a:pPr>
            <a:r>
              <a:rPr lang="en-US" altLang="en-US" sz="2000" dirty="0">
                <a:latin typeface="Tahoma" panose="020B0604030504040204" pitchFamily="34" charset="0"/>
                <a:ea typeface="Calibri" panose="020F0502020204030204" pitchFamily="34" charset="0"/>
                <a:cs typeface="Tahoma" panose="020B0604030504040204" pitchFamily="34" charset="0"/>
              </a:rPr>
              <a:t>Drug &amp; human trafficking: Narcotics trade, human smuggling, exploitation</a:t>
            </a:r>
            <a:endParaRPr lang="en-US" altLang="en-US" sz="2000" dirty="0">
              <a:latin typeface="Tahoma" panose="020B0604030504040204" pitchFamily="34" charset="0"/>
              <a:ea typeface="Calibri" panose="020F0502020204030204" pitchFamily="34" charset="0"/>
              <a:cs typeface="Tahoma" panose="020B0604030504040204" pitchFamily="34" charset="0"/>
            </a:endParaRPr>
          </a:p>
          <a:p>
            <a:pPr marL="342900" indent="-342900" algn="just">
              <a:spcAft>
                <a:spcPts val="0"/>
              </a:spcAft>
              <a:buFont typeface="Wingdings" panose="05000000000000000000" charset="0"/>
              <a:buChar char="v"/>
            </a:pPr>
            <a:r>
              <a:rPr lang="en-US" altLang="en-US" sz="2000" dirty="0">
                <a:latin typeface="Tahoma" panose="020B0604030504040204" pitchFamily="34" charset="0"/>
                <a:ea typeface="Calibri" panose="020F0502020204030204" pitchFamily="34" charset="0"/>
                <a:cs typeface="Tahoma" panose="020B0604030504040204" pitchFamily="34" charset="0"/>
              </a:rPr>
              <a:t>Violent crimes: Kidnapping, robbery, theft</a:t>
            </a:r>
            <a:endParaRPr lang="en-US" altLang="en-US" sz="2000" dirty="0">
              <a:latin typeface="Tahoma" panose="020B0604030504040204" pitchFamily="34" charset="0"/>
              <a:ea typeface="Calibri" panose="020F0502020204030204" pitchFamily="34" charset="0"/>
              <a:cs typeface="Tahoma" panose="020B0604030504040204" pitchFamily="34" charset="0"/>
            </a:endParaRPr>
          </a:p>
          <a:p>
            <a:pPr marL="342900" indent="-342900" algn="just">
              <a:spcAft>
                <a:spcPts val="0"/>
              </a:spcAft>
              <a:buFont typeface="Wingdings" panose="05000000000000000000" charset="0"/>
              <a:buChar char="v"/>
            </a:pPr>
            <a:r>
              <a:rPr lang="en-US" altLang="en-US" sz="2000" dirty="0">
                <a:latin typeface="Tahoma" panose="020B0604030504040204" pitchFamily="34" charset="0"/>
                <a:ea typeface="Calibri" panose="020F0502020204030204" pitchFamily="34" charset="0"/>
                <a:cs typeface="Tahoma" panose="020B0604030504040204" pitchFamily="34" charset="0"/>
              </a:rPr>
              <a:t>Smuggling &amp; tax crimes: Illegal goods, tax evasion</a:t>
            </a:r>
            <a:endParaRPr lang="en-US" altLang="en-US" sz="2000" dirty="0">
              <a:latin typeface="Tahoma" panose="020B0604030504040204" pitchFamily="34" charset="0"/>
              <a:ea typeface="Calibri" panose="020F0502020204030204" pitchFamily="34" charset="0"/>
              <a:cs typeface="Tahoma" panose="020B0604030504040204" pitchFamily="34" charset="0"/>
            </a:endParaRPr>
          </a:p>
          <a:p>
            <a:pPr marL="342900" indent="-342900" algn="just">
              <a:spcAft>
                <a:spcPts val="0"/>
              </a:spcAft>
              <a:buFont typeface="Wingdings" panose="05000000000000000000" charset="0"/>
              <a:buChar char="v"/>
            </a:pPr>
            <a:r>
              <a:rPr lang="en-US" altLang="en-US" sz="2000" dirty="0">
                <a:latin typeface="Tahoma" panose="020B0604030504040204" pitchFamily="34" charset="0"/>
                <a:ea typeface="Calibri" panose="020F0502020204030204" pitchFamily="34" charset="0"/>
                <a:cs typeface="Tahoma" panose="020B0604030504040204" pitchFamily="34" charset="0"/>
              </a:rPr>
              <a:t>Market abuse: Insider trading, manipulation</a:t>
            </a:r>
            <a:endParaRPr lang="en-US" altLang="en-US" sz="2000" dirty="0">
              <a:latin typeface="Tahoma" panose="020B0604030504040204" pitchFamily="34" charset="0"/>
              <a:ea typeface="Calibri" panose="020F0502020204030204" pitchFamily="34" charset="0"/>
              <a:cs typeface="Tahoma" panose="020B0604030504040204" pitchFamily="34" charset="0"/>
            </a:endParaRPr>
          </a:p>
        </p:txBody>
      </p:sp>
      <p:pic>
        <p:nvPicPr>
          <p:cNvPr id="4" name="Picture 3"/>
          <p:cNvPicPr>
            <a:picLocks noChangeAspect="1"/>
          </p:cNvPicPr>
          <p:nvPr/>
        </p:nvPicPr>
        <p:blipFill>
          <a:blip r:embed="rId1"/>
          <a:stretch>
            <a:fillRect/>
          </a:stretch>
        </p:blipFill>
        <p:spPr>
          <a:xfrm>
            <a:off x="6858000" y="3886200"/>
            <a:ext cx="4933950" cy="28276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9082" y="1823095"/>
            <a:ext cx="11653836" cy="376385"/>
          </a:xfrm>
          <a:prstGeom prst="rect">
            <a:avLst/>
          </a:prstGeom>
        </p:spPr>
        <p:txBody>
          <a:bodyPr vert="horz" wrap="square" lIns="0" tIns="12065" rIns="0" bIns="0" rtlCol="0">
            <a:spAutoFit/>
          </a:bodyPr>
          <a:lstStyle/>
          <a:p>
            <a:pPr marL="12700" marR="5080" algn="just">
              <a:lnSpc>
                <a:spcPct val="150000"/>
              </a:lnSpc>
              <a:spcBef>
                <a:spcPts val="95"/>
              </a:spcBef>
            </a:pPr>
            <a:endParaRPr dirty="0">
              <a:latin typeface="Arial" panose="020B0604020202020204" pitchFamily="34" charset="0"/>
              <a:cs typeface="Arial" panose="020B0604020202020204" pitchFamily="34" charset="0"/>
            </a:endParaRPr>
          </a:p>
        </p:txBody>
      </p:sp>
      <p:sp>
        <p:nvSpPr>
          <p:cNvPr id="4" name="object 4"/>
          <p:cNvSpPr/>
          <p:nvPr/>
        </p:nvSpPr>
        <p:spPr>
          <a:xfrm>
            <a:off x="0" y="1153667"/>
            <a:ext cx="12192000" cy="99060"/>
          </a:xfrm>
          <a:prstGeom prst="rect">
            <a:avLst/>
          </a:prstGeom>
          <a:blipFill>
            <a:blip r:embed="rId1" cstate="print"/>
            <a:stretch>
              <a:fillRect/>
            </a:stretch>
          </a:blipFill>
        </p:spPr>
        <p:txBody>
          <a:bodyPr wrap="square" lIns="0" tIns="0" rIns="0" bIns="0" rtlCol="0"/>
          <a:lstStyle/>
          <a:p/>
        </p:txBody>
      </p:sp>
      <p:sp>
        <p:nvSpPr>
          <p:cNvPr id="5" name="object 5"/>
          <p:cNvSpPr txBox="1">
            <a:spLocks noGrp="1"/>
          </p:cNvSpPr>
          <p:nvPr>
            <p:ph type="title"/>
          </p:nvPr>
        </p:nvSpPr>
        <p:spPr>
          <a:xfrm>
            <a:off x="228600" y="400431"/>
            <a:ext cx="6400800" cy="382797"/>
          </a:xfrm>
          <a:prstGeom prst="rect">
            <a:avLst/>
          </a:prstGeom>
        </p:spPr>
        <p:txBody>
          <a:bodyPr vert="horz" wrap="square" lIns="0" tIns="13335" rIns="0" bIns="0" rtlCol="0">
            <a:spAutoFit/>
          </a:bodyPr>
          <a:lstStyle/>
          <a:p>
            <a:pPr marL="14605" algn="ctr">
              <a:lnSpc>
                <a:spcPct val="100000"/>
              </a:lnSpc>
              <a:spcBef>
                <a:spcPts val="105"/>
              </a:spcBef>
            </a:pPr>
            <a:r>
              <a:rPr lang="en-US" sz="2400" dirty="0">
                <a:solidFill>
                  <a:schemeClr val="accent3">
                    <a:lumMod val="75000"/>
                  </a:schemeClr>
                </a:solidFill>
              </a:rPr>
              <a:t>STAGES OF MONEY LAUNDERING</a:t>
            </a:r>
            <a:endParaRPr lang="en-US" sz="2400" dirty="0">
              <a:solidFill>
                <a:schemeClr val="accent3">
                  <a:lumMod val="75000"/>
                </a:schemeClr>
              </a:solidFill>
            </a:endParaRPr>
          </a:p>
        </p:txBody>
      </p:sp>
      <p:sp>
        <p:nvSpPr>
          <p:cNvPr id="7" name="object 7"/>
          <p:cNvSpPr txBox="1"/>
          <p:nvPr/>
        </p:nvSpPr>
        <p:spPr>
          <a:xfrm>
            <a:off x="11508581" y="6506623"/>
            <a:ext cx="302419" cy="289823"/>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panose="020F0502020204030204"/>
                <a:cs typeface="Calibri" panose="020F0502020204030204"/>
              </a:rPr>
              <a:t>0</a:t>
            </a:r>
            <a:r>
              <a:rPr lang="en-US" b="1" spc="-5" dirty="0">
                <a:solidFill>
                  <a:srgbClr val="FFFFFF"/>
                </a:solidFill>
                <a:latin typeface="Calibri" panose="020F0502020204030204"/>
                <a:cs typeface="Calibri" panose="020F0502020204030204"/>
              </a:rPr>
              <a:t>6</a:t>
            </a:r>
            <a:endParaRPr lang="en-US" sz="1800" b="1" spc="-5" dirty="0">
              <a:solidFill>
                <a:srgbClr val="FFFFFF"/>
              </a:solidFill>
              <a:latin typeface="Calibri" panose="020F0502020204030204"/>
              <a:cs typeface="Calibri" panose="020F0502020204030204"/>
            </a:endParaRPr>
          </a:p>
        </p:txBody>
      </p:sp>
      <p:sp>
        <p:nvSpPr>
          <p:cNvPr id="9" name="Rectangle 8"/>
          <p:cNvSpPr/>
          <p:nvPr/>
        </p:nvSpPr>
        <p:spPr>
          <a:xfrm>
            <a:off x="-1111708" y="1416741"/>
            <a:ext cx="8392806" cy="253146"/>
          </a:xfrm>
          <a:prstGeom prst="rect">
            <a:avLst/>
          </a:prstGeom>
        </p:spPr>
        <p:txBody>
          <a:bodyPr wrap="square">
            <a:spAutoFit/>
          </a:bodyPr>
          <a:lstStyle/>
          <a:p>
            <a:pPr algn="just">
              <a:spcAft>
                <a:spcPts val="0"/>
              </a:spcAft>
            </a:pPr>
            <a:endParaRPr lang="en-US" sz="17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What are the 3 Stages of Money Laundering? [Updated 2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24" y="1371989"/>
            <a:ext cx="5410200" cy="54102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124" y="1495561"/>
            <a:ext cx="6615876" cy="3582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a:stretch>
            <a:fillRect/>
          </a:stretch>
        </p:blipFill>
        <p:spPr>
          <a:xfrm>
            <a:off x="9829800" y="76200"/>
            <a:ext cx="2465705" cy="9366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31445" y="186690"/>
            <a:ext cx="11772900" cy="734695"/>
          </a:xfrm>
        </p:spPr>
        <p:txBody>
          <a:bodyPr>
            <a:noAutofit/>
          </a:bodyPr>
          <a:p>
            <a:pPr algn="ctr"/>
            <a:r>
              <a:rPr lang="en-US" altLang="en-US">
                <a:solidFill>
                  <a:srgbClr val="FF0000"/>
                </a:solidFill>
              </a:rPr>
              <a:t>TERRORIST FINANCING (CFT)</a:t>
            </a:r>
            <a:br>
              <a:rPr lang="en-US" altLang="en-US"/>
            </a:br>
            <a:r>
              <a:rPr lang="en-US" altLang="en-US" sz="2000" b="0" i="1">
                <a:latin typeface="Tahoma" panose="020B0604030504040204" pitchFamily="34" charset="0"/>
                <a:cs typeface="Tahoma" panose="020B0604030504040204" pitchFamily="34" charset="0"/>
                <a:sym typeface="+mn-ea"/>
              </a:rPr>
              <a:t>(In line with Central Bank of Nigeria AML/CFT Regulations)</a:t>
            </a:r>
            <a:endParaRPr lang="en-US" altLang="en-US" sz="2000" b="0" i="1"/>
          </a:p>
        </p:txBody>
      </p:sp>
      <p:sp>
        <p:nvSpPr>
          <p:cNvPr id="3" name="Text Placeholder 2"/>
          <p:cNvSpPr>
            <a:spLocks noGrp="1"/>
          </p:cNvSpPr>
          <p:nvPr>
            <p:ph type="body" idx="1"/>
          </p:nvPr>
        </p:nvSpPr>
        <p:spPr>
          <a:xfrm>
            <a:off x="70485" y="1435100"/>
            <a:ext cx="11979275" cy="5433060"/>
          </a:xfrm>
        </p:spPr>
        <p:txBody>
          <a:bodyPr>
            <a:noAutofit/>
          </a:bodyPr>
          <a:p>
            <a:r>
              <a:rPr lang="en-US" altLang="en-US" sz="2000" b="1">
                <a:latin typeface="Tahoma" panose="020B0604030504040204" pitchFamily="34" charset="0"/>
                <a:cs typeface="Tahoma" panose="020B0604030504040204" pitchFamily="34" charset="0"/>
              </a:rPr>
              <a:t>What is Terrorist Financing?</a:t>
            </a:r>
            <a:r>
              <a:rPr lang="en-US" altLang="en-US" sz="2000">
                <a:latin typeface="Tahoma" panose="020B0604030504040204" pitchFamily="34" charset="0"/>
                <a:cs typeface="Tahoma" panose="020B0604030504040204" pitchFamily="34" charset="0"/>
              </a:rPr>
              <a:t> The provision, collection, or movement of funds to support terrorist acts or organisations — whether the funds are legal or illegal.</a:t>
            </a:r>
            <a:endParaRPr lang="en-US" altLang="en-US" sz="2000">
              <a:latin typeface="Tahoma" panose="020B0604030504040204" pitchFamily="34" charset="0"/>
              <a:cs typeface="Tahoma" panose="020B0604030504040204" pitchFamily="34" charset="0"/>
            </a:endParaRPr>
          </a:p>
          <a:p>
            <a:r>
              <a:rPr lang="en-US" altLang="en-US" sz="2000" b="1">
                <a:latin typeface="Tahoma" panose="020B0604030504040204" pitchFamily="34" charset="0"/>
                <a:cs typeface="Tahoma" panose="020B0604030504040204" pitchFamily="34" charset="0"/>
              </a:rPr>
              <a:t>Key Regulatory Guidance (CBN):</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Financial institutions must identify, monitor, and report suspicious transactions linked to terrorism</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Mandatory screening against sanctions lists (e.g., UN, domestic lists)</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Immediate reporting of suspicious activities to the Nigerian Financial Intelligence Unit</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Strict prohibition of dealing with designated individuals or entities</a:t>
            </a:r>
            <a:endParaRPr lang="en-US" altLang="en-US" sz="2000">
              <a:latin typeface="Tahoma" panose="020B0604030504040204" pitchFamily="34" charset="0"/>
              <a:cs typeface="Tahoma" panose="020B0604030504040204" pitchFamily="34" charset="0"/>
            </a:endParaRPr>
          </a:p>
          <a:p>
            <a:r>
              <a:rPr lang="en-US" altLang="en-US" sz="2000" b="1">
                <a:latin typeface="Tahoma" panose="020B0604030504040204" pitchFamily="34" charset="0"/>
                <a:cs typeface="Tahoma" panose="020B0604030504040204" pitchFamily="34" charset="0"/>
              </a:rPr>
              <a:t>Common Red Flags:</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Transfers to/from high-risk or sanctioned locations</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Multiple small transactions structured to avoid detection</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Use of third parties with no clear relationship</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Transactions with no clear economic purpose</a:t>
            </a:r>
            <a:endParaRPr lang="en-US" altLang="en-US" sz="2000">
              <a:latin typeface="Tahoma" panose="020B0604030504040204" pitchFamily="34" charset="0"/>
              <a:cs typeface="Tahoma" panose="020B0604030504040204" pitchFamily="34" charset="0"/>
            </a:endParaRPr>
          </a:p>
          <a:p>
            <a:r>
              <a:rPr lang="en-US" altLang="en-US" sz="2000" b="1">
                <a:latin typeface="Tahoma" panose="020B0604030504040204" pitchFamily="34" charset="0"/>
                <a:cs typeface="Tahoma" panose="020B0604030504040204" pitchFamily="34" charset="0"/>
              </a:rPr>
              <a:t>Your Responsibility:</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Always follow KYC and screening procedures</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Do NOT process suspicious transactions</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Escalate immediately to Compliance</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Never inform the customer (no tipping off)</a:t>
            </a:r>
            <a:endParaRPr lang="en-US" altLang="en-US" sz="2000">
              <a:latin typeface="Tahoma" panose="020B0604030504040204" pitchFamily="34" charset="0"/>
              <a:cs typeface="Tahoma" panose="020B0604030504040204" pitchFamily="34" charset="0"/>
            </a:endParaRPr>
          </a:p>
          <a:p>
            <a:pPr indent="0">
              <a:buFont typeface="Wingdings" panose="05000000000000000000" charset="0"/>
              <a:buNone/>
            </a:pPr>
            <a:r>
              <a:rPr lang="en-US" altLang="en-US" sz="1800" b="1" i="1">
                <a:highlight>
                  <a:srgbClr val="FFFF00"/>
                </a:highlight>
                <a:latin typeface="Tahoma" panose="020B0604030504040204" pitchFamily="34" charset="0"/>
                <a:cs typeface="Tahoma" panose="020B0604030504040204" pitchFamily="34" charset="0"/>
              </a:rPr>
              <a:t>Unlike money laundering, terrorist financing can involve clean money used for criminal purposes</a:t>
            </a:r>
            <a:endParaRPr lang="en-US" altLang="en-US" sz="1800" b="1" i="1">
              <a:highlight>
                <a:srgbClr val="FFFF00"/>
              </a:highlight>
              <a:latin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1"/>
          <a:stretch>
            <a:fillRect/>
          </a:stretch>
        </p:blipFill>
        <p:spPr>
          <a:xfrm>
            <a:off x="10850880" y="76200"/>
            <a:ext cx="1444625" cy="936625"/>
          </a:xfrm>
          <a:prstGeom prst="rect">
            <a:avLst/>
          </a:prstGeom>
        </p:spPr>
      </p:pic>
      <p:pic>
        <p:nvPicPr>
          <p:cNvPr id="4" name="Picture 3"/>
          <p:cNvPicPr>
            <a:picLocks noChangeAspect="1"/>
          </p:cNvPicPr>
          <p:nvPr/>
        </p:nvPicPr>
        <p:blipFill>
          <a:blip r:embed="rId2"/>
          <a:stretch>
            <a:fillRect/>
          </a:stretch>
        </p:blipFill>
        <p:spPr>
          <a:xfrm>
            <a:off x="6858000" y="3733800"/>
            <a:ext cx="5191760" cy="27330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7391400" y="3235325"/>
            <a:ext cx="4715510" cy="3542030"/>
          </a:xfrm>
          <a:prstGeom prst="rect">
            <a:avLst/>
          </a:prstGeom>
        </p:spPr>
      </p:pic>
      <p:sp>
        <p:nvSpPr>
          <p:cNvPr id="2" name="Title 1"/>
          <p:cNvSpPr>
            <a:spLocks noGrp="1"/>
          </p:cNvSpPr>
          <p:nvPr>
            <p:ph type="title"/>
          </p:nvPr>
        </p:nvSpPr>
        <p:spPr>
          <a:xfrm>
            <a:off x="2787522" y="429006"/>
            <a:ext cx="6616954" cy="492125"/>
          </a:xfrm>
        </p:spPr>
        <p:txBody>
          <a:bodyPr/>
          <a:p>
            <a:r>
              <a:rPr lang="en-US" altLang="en-US"/>
              <a:t>PROLIFERATION FINANCING (PF)</a:t>
            </a:r>
            <a:endParaRPr lang="en-US" altLang="en-US"/>
          </a:p>
        </p:txBody>
      </p:sp>
      <p:sp>
        <p:nvSpPr>
          <p:cNvPr id="3" name="Text Placeholder 2"/>
          <p:cNvSpPr>
            <a:spLocks noGrp="1"/>
          </p:cNvSpPr>
          <p:nvPr>
            <p:ph type="body" idx="1"/>
          </p:nvPr>
        </p:nvSpPr>
        <p:spPr>
          <a:xfrm>
            <a:off x="66040" y="1402715"/>
            <a:ext cx="11969750" cy="5374640"/>
          </a:xfrm>
        </p:spPr>
        <p:txBody>
          <a:bodyPr>
            <a:noAutofit/>
          </a:bodyPr>
          <a:p>
            <a:r>
              <a:rPr lang="en-US" altLang="en-US" sz="2000" b="1">
                <a:latin typeface="Tahoma" panose="020B0604030504040204" pitchFamily="34" charset="0"/>
                <a:cs typeface="Tahoma" panose="020B0604030504040204" pitchFamily="34" charset="0"/>
              </a:rPr>
              <a:t>What is Proliferation Financing? </a:t>
            </a:r>
            <a:r>
              <a:rPr lang="en-US" altLang="en-US" sz="2000">
                <a:latin typeface="Tahoma" panose="020B0604030504040204" pitchFamily="34" charset="0"/>
                <a:cs typeface="Tahoma" panose="020B0604030504040204" pitchFamily="34" charset="0"/>
              </a:rPr>
              <a:t>The provision or movement of funds to support the development, acquisition, or spread of weapons of mass destruction (WMDs) such as nuclear, chemical, or biological weapons.</a:t>
            </a:r>
            <a:endParaRPr lang="en-US" altLang="en-US" sz="2000">
              <a:latin typeface="Tahoma" panose="020B0604030504040204" pitchFamily="34" charset="0"/>
              <a:cs typeface="Tahoma" panose="020B0604030504040204" pitchFamily="34" charset="0"/>
            </a:endParaRPr>
          </a:p>
          <a:p>
            <a:r>
              <a:rPr lang="en-US" altLang="en-US" sz="2000" b="1">
                <a:latin typeface="Tahoma" panose="020B0604030504040204" pitchFamily="34" charset="0"/>
                <a:cs typeface="Tahoma" panose="020B0604030504040204" pitchFamily="34" charset="0"/>
              </a:rPr>
              <a:t>Key Regulatory Expectations (CBN):</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Mandatory screening against sanctions lists (e.g., UN sanctions lists)</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Freeze and report transactions linked to designated entities immediately</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Ongoing monitoring of transactions for suspicious patterns</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Prompt reporting to the Nigerian Financial Intelligence Unit</a:t>
            </a:r>
            <a:endParaRPr lang="en-US" altLang="en-US" sz="2000">
              <a:latin typeface="Tahoma" panose="020B0604030504040204" pitchFamily="34" charset="0"/>
              <a:cs typeface="Tahoma" panose="020B0604030504040204" pitchFamily="34" charset="0"/>
            </a:endParaRPr>
          </a:p>
          <a:p>
            <a:r>
              <a:rPr lang="en-US" altLang="en-US" sz="2000" b="1">
                <a:latin typeface="Tahoma" panose="020B0604030504040204" pitchFamily="34" charset="0"/>
                <a:cs typeface="Tahoma" panose="020B0604030504040204" pitchFamily="34" charset="0"/>
              </a:rPr>
              <a:t>Common Red Flags:</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Transactions involving sanctioned countries or entities</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Payments for dual-use goods (items that can be used for both civilian and military purposes)</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Complex trade transactions with unclear purpose</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Use of intermediaries to disguise the true beneficiary</a:t>
            </a:r>
            <a:endParaRPr lang="en-US" altLang="en-US" sz="2000">
              <a:latin typeface="Tahoma" panose="020B0604030504040204" pitchFamily="34" charset="0"/>
              <a:cs typeface="Tahoma" panose="020B0604030504040204" pitchFamily="34" charset="0"/>
            </a:endParaRPr>
          </a:p>
          <a:p>
            <a:r>
              <a:rPr lang="en-US" altLang="en-US" sz="2000" b="1">
                <a:latin typeface="Tahoma" panose="020B0604030504040204" pitchFamily="34" charset="0"/>
                <a:cs typeface="Tahoma" panose="020B0604030504040204" pitchFamily="34" charset="0"/>
              </a:rPr>
              <a:t>Your Responsibility:</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Conduct proper KYC and sanctions screening</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Pay attention to unusual trade-related transactions</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Escalate suspicious activities immediately</a:t>
            </a:r>
            <a:endParaRPr lang="en-US" altLang="en-US" sz="2000">
              <a:latin typeface="Tahoma" panose="020B0604030504040204" pitchFamily="34" charset="0"/>
              <a:cs typeface="Tahoma" panose="020B0604030504040204" pitchFamily="34" charset="0"/>
            </a:endParaRPr>
          </a:p>
          <a:p>
            <a:pPr marL="285750" indent="-285750">
              <a:buFont typeface="Wingdings" panose="05000000000000000000" charset="0"/>
              <a:buChar char="v"/>
            </a:pPr>
            <a:r>
              <a:rPr lang="en-US" altLang="en-US" sz="2000">
                <a:latin typeface="Tahoma" panose="020B0604030504040204" pitchFamily="34" charset="0"/>
                <a:cs typeface="Tahoma" panose="020B0604030504040204" pitchFamily="34" charset="0"/>
              </a:rPr>
              <a:t>Do NOT inform the customer (no tipping off)</a:t>
            </a:r>
            <a:endParaRPr lang="en-US" altLang="en-US" sz="2000">
              <a:latin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2"/>
          <a:stretch>
            <a:fillRect/>
          </a:stretch>
        </p:blipFill>
        <p:spPr>
          <a:xfrm>
            <a:off x="10883265" y="152400"/>
            <a:ext cx="1308735" cy="936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41350" y="429260"/>
            <a:ext cx="10455275" cy="615315"/>
          </a:xfrm>
        </p:spPr>
        <p:txBody>
          <a:bodyPr wrap="square"/>
          <a:p>
            <a:r>
              <a:rPr lang="en-US" altLang="en-US" sz="4000"/>
              <a:t>DIFFERENCE BETWEEN ML, TF &amp; PF</a:t>
            </a:r>
            <a:endParaRPr lang="en-US" altLang="en-US" sz="4000"/>
          </a:p>
        </p:txBody>
      </p:sp>
      <p:graphicFrame>
        <p:nvGraphicFramePr>
          <p:cNvPr id="4" name="Table 3"/>
          <p:cNvGraphicFramePr/>
          <p:nvPr>
            <p:custDataLst>
              <p:tags r:id="rId1"/>
            </p:custDataLst>
          </p:nvPr>
        </p:nvGraphicFramePr>
        <p:xfrm>
          <a:off x="157480" y="1395095"/>
          <a:ext cx="11846560" cy="5386070"/>
        </p:xfrm>
        <a:graphic>
          <a:graphicData uri="http://schemas.openxmlformats.org/drawingml/2006/table">
            <a:tbl>
              <a:tblPr/>
              <a:tblGrid>
                <a:gridCol w="2961640"/>
                <a:gridCol w="2961640"/>
                <a:gridCol w="2961640"/>
                <a:gridCol w="2961640"/>
              </a:tblGrid>
              <a:tr h="633095">
                <a:tc>
                  <a:txBody>
                    <a:bodyPr/>
                    <a:p>
                      <a:r>
                        <a:rPr lang="en-US" altLang="zh-CN" sz="2000" b="1">
                          <a:latin typeface="Tahoma" panose="020B0604030504040204" pitchFamily="34" charset="0"/>
                          <a:cs typeface="Tahoma" panose="020B0604030504040204" pitchFamily="34" charset="0"/>
                        </a:rPr>
                        <a:t>Topic</a:t>
                      </a:r>
                      <a:endParaRPr lang="en-US" altLang="zh-CN" sz="2000" b="1">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b="1">
                          <a:latin typeface="Tahoma" panose="020B0604030504040204" pitchFamily="34" charset="0"/>
                          <a:cs typeface="Tahoma" panose="020B0604030504040204" pitchFamily="34" charset="0"/>
                        </a:rPr>
                        <a:t>Money Laundering (ML)</a:t>
                      </a:r>
                      <a:endParaRPr lang="en-US" altLang="zh-CN" sz="2000" b="1">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b="1">
                          <a:latin typeface="Tahoma" panose="020B0604030504040204" pitchFamily="34" charset="0"/>
                          <a:cs typeface="Tahoma" panose="020B0604030504040204" pitchFamily="34" charset="0"/>
                        </a:rPr>
                        <a:t>Terrorist Financing (TF)</a:t>
                      </a:r>
                      <a:endParaRPr lang="en-US" altLang="zh-CN" sz="2000" b="1">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b="1">
                          <a:latin typeface="Tahoma" panose="020B0604030504040204" pitchFamily="34" charset="0"/>
                          <a:cs typeface="Tahoma" panose="020B0604030504040204" pitchFamily="34" charset="0"/>
                        </a:rPr>
                        <a:t>Proliferation Financing (PF)</a:t>
                      </a:r>
                      <a:endParaRPr lang="en-US" altLang="zh-CN" sz="2000" b="1">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r>
              <a:tr h="951230">
                <a:tc>
                  <a:txBody>
                    <a:bodyPr/>
                    <a:p>
                      <a:r>
                        <a:rPr lang="en-US" altLang="zh-CN" sz="2000">
                          <a:latin typeface="Tahoma" panose="020B0604030504040204" pitchFamily="34" charset="0"/>
                          <a:cs typeface="Tahoma" panose="020B0604030504040204" pitchFamily="34" charset="0"/>
                        </a:rPr>
                        <a:t>Definition</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Hiding the source of illegal funds</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solidFill>
                            <a:schemeClr val="accent3"/>
                          </a:solidFill>
                          <a:latin typeface="Tahoma" panose="020B0604030504040204" pitchFamily="34" charset="0"/>
                          <a:cs typeface="Tahoma" panose="020B0604030504040204" pitchFamily="34" charset="0"/>
                        </a:rPr>
                        <a:t>Providing </a:t>
                      </a:r>
                      <a:r>
                        <a:rPr lang="en-US" altLang="zh-CN" sz="2000">
                          <a:latin typeface="Tahoma" panose="020B0604030504040204" pitchFamily="34" charset="0"/>
                          <a:cs typeface="Tahoma" panose="020B0604030504040204" pitchFamily="34" charset="0"/>
                        </a:rPr>
                        <a:t>funds for terrorist activities</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Providing funds for weapons of mass destruction</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r>
              <a:tr h="633730">
                <a:tc>
                  <a:txBody>
                    <a:bodyPr/>
                    <a:p>
                      <a:r>
                        <a:rPr lang="en-US" altLang="zh-CN" sz="2000">
                          <a:latin typeface="Tahoma" panose="020B0604030504040204" pitchFamily="34" charset="0"/>
                          <a:cs typeface="Tahoma" panose="020B0604030504040204" pitchFamily="34" charset="0"/>
                        </a:rPr>
                        <a:t>Source of Funds</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Always illegal (proceeds of crime)</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Can be legal or illegal</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Can be legal or illegal</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r>
              <a:tr h="949960">
                <a:tc>
                  <a:txBody>
                    <a:bodyPr/>
                    <a:p>
                      <a:r>
                        <a:rPr lang="en-US" altLang="zh-CN" sz="2000">
                          <a:latin typeface="Tahoma" panose="020B0604030504040204" pitchFamily="34" charset="0"/>
                          <a:cs typeface="Tahoma" panose="020B0604030504040204" pitchFamily="34" charset="0"/>
                        </a:rPr>
                        <a:t>Main Objective</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Make dirty money look clean</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Support terrorism</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Support development/spread of WMDs</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r>
              <a:tr h="633730">
                <a:tc>
                  <a:txBody>
                    <a:bodyPr/>
                    <a:p>
                      <a:r>
                        <a:rPr lang="en-US" altLang="zh-CN" sz="2000">
                          <a:latin typeface="Tahoma" panose="020B0604030504040204" pitchFamily="34" charset="0"/>
                          <a:cs typeface="Tahoma" panose="020B0604030504040204" pitchFamily="34" charset="0"/>
                        </a:rPr>
                        <a:t>Focus of Detection</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Unusual transactions, source of wealth</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Links to terrorist groups or activities</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Links to sanctioned countries/entities</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r>
              <a:tr h="951230">
                <a:tc>
                  <a:txBody>
                    <a:bodyPr/>
                    <a:p>
                      <a:r>
                        <a:rPr lang="en-US" altLang="zh-CN" sz="2000">
                          <a:latin typeface="Tahoma" panose="020B0604030504040204" pitchFamily="34" charset="0"/>
                          <a:cs typeface="Tahoma" panose="020B0604030504040204" pitchFamily="34" charset="0"/>
                        </a:rPr>
                        <a:t>Examples</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Fraud proceeds sent through remittance</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Donations sent to terrorist groups</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Payments for restricted/dual-use goods</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r>
              <a:tr h="633095">
                <a:tc>
                  <a:txBody>
                    <a:bodyPr/>
                    <a:p>
                      <a:r>
                        <a:rPr lang="en-US" altLang="zh-CN" sz="2000">
                          <a:latin typeface="Tahoma" panose="020B0604030504040204" pitchFamily="34" charset="0"/>
                          <a:cs typeface="Tahoma" panose="020B0604030504040204" pitchFamily="34" charset="0"/>
                        </a:rPr>
                        <a:t>Regulatory Focus</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AML controls</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CFT controls</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c>
                  <a:txBody>
                    <a:bodyPr/>
                    <a:p>
                      <a:r>
                        <a:rPr lang="en-US" altLang="zh-CN" sz="2000">
                          <a:latin typeface="Tahoma" panose="020B0604030504040204" pitchFamily="34" charset="0"/>
                          <a:cs typeface="Tahoma" panose="020B0604030504040204" pitchFamily="34" charset="0"/>
                        </a:rPr>
                        <a:t>CPF (Counter-Proliferation Financing)</a:t>
                      </a:r>
                      <a:endParaRPr lang="en-US" altLang="zh-CN" sz="2000">
                        <a:latin typeface="Tahoma" panose="020B0604030504040204" pitchFamily="34" charset="0"/>
                        <a:cs typeface="Tahoma" panose="020B0604030504040204" pitchFamily="34" charset="0"/>
                      </a:endParaRPr>
                    </a:p>
                  </a:txBody>
                  <a:tcPr marL="0" marR="0" marT="0" marB="0" anchor="ctr" anchorCtr="0">
                    <a:lnL>
                      <a:noFill/>
                    </a:lnL>
                    <a:lnR>
                      <a:noFill/>
                    </a:lnR>
                    <a:lnT>
                      <a:noFill/>
                    </a:lnT>
                    <a:lnB>
                      <a:noFill/>
                    </a:lnB>
                    <a:noFill/>
                  </a:tcPr>
                </a:tc>
              </a:tr>
            </a:tbl>
          </a:graphicData>
        </a:graphic>
      </p:graphicFrame>
      <p:pic>
        <p:nvPicPr>
          <p:cNvPr id="20" name="Picture 19"/>
          <p:cNvPicPr>
            <a:picLocks noChangeAspect="1"/>
          </p:cNvPicPr>
          <p:nvPr/>
        </p:nvPicPr>
        <p:blipFill>
          <a:blip r:embed="rId2"/>
          <a:stretch>
            <a:fillRect/>
          </a:stretch>
        </p:blipFill>
        <p:spPr>
          <a:xfrm>
            <a:off x="10883265" y="152400"/>
            <a:ext cx="1308735" cy="9366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892810" y="152400"/>
            <a:ext cx="9047480" cy="1261745"/>
          </a:xfrm>
        </p:spPr>
        <p:txBody>
          <a:bodyPr wrap="square">
            <a:noAutofit/>
          </a:bodyPr>
          <a:p>
            <a:r>
              <a:rPr lang="en-US" altLang="en-US"/>
              <a:t>DATA PRIVACY &amp; PROTECTION POLICY</a:t>
            </a:r>
            <a:br>
              <a:rPr lang="en-US" altLang="en-US"/>
            </a:br>
            <a:r>
              <a:rPr lang="en-US" altLang="en-US" b="0"/>
              <a:t>(</a:t>
            </a:r>
            <a:r>
              <a:rPr lang="en-US" altLang="en-US" sz="2000" b="0" i="1"/>
              <a:t>Aligned with Nigeria Data Protection Act)</a:t>
            </a:r>
            <a:endParaRPr lang="en-US" altLang="en-US" sz="2000" b="0" i="1"/>
          </a:p>
        </p:txBody>
      </p:sp>
      <p:sp>
        <p:nvSpPr>
          <p:cNvPr id="5" name="Text Placeholder 4"/>
          <p:cNvSpPr>
            <a:spLocks noGrp="1"/>
          </p:cNvSpPr>
          <p:nvPr>
            <p:ph type="body" idx="1"/>
          </p:nvPr>
        </p:nvSpPr>
        <p:spPr>
          <a:xfrm>
            <a:off x="24130" y="1381760"/>
            <a:ext cx="11949430" cy="5352415"/>
          </a:xfrm>
        </p:spPr>
        <p:txBody>
          <a:bodyPr>
            <a:noAutofit/>
          </a:bodyPr>
          <a:p>
            <a:r>
              <a:rPr lang="en-US" altLang="en-US" sz="2200" b="1"/>
              <a:t>What is Data Privacy? </a:t>
            </a:r>
            <a:r>
              <a:rPr lang="en-US" altLang="en-US" sz="2200"/>
              <a:t>Protecting customer and staff information from unauthorized access, misuse, or disclosure</a:t>
            </a:r>
            <a:endParaRPr lang="en-US" altLang="en-US" sz="2200"/>
          </a:p>
          <a:p>
            <a:r>
              <a:rPr lang="en-US" altLang="en-US" sz="2200" b="1"/>
              <a:t>What Data Do We Handle?</a:t>
            </a:r>
            <a:endParaRPr lang="en-US" altLang="en-US" sz="2200"/>
          </a:p>
          <a:p>
            <a:pPr marL="285750" indent="-285750">
              <a:buFont typeface="Wingdings" panose="05000000000000000000" charset="0"/>
              <a:buChar char="v"/>
            </a:pPr>
            <a:r>
              <a:rPr lang="en-US" altLang="en-US" sz="2200"/>
              <a:t>Personal details (name, phone number, address)</a:t>
            </a:r>
            <a:endParaRPr lang="en-US" altLang="en-US" sz="2200"/>
          </a:p>
          <a:p>
            <a:pPr marL="285750" indent="-285750">
              <a:buFont typeface="Wingdings" panose="05000000000000000000" charset="0"/>
              <a:buChar char="v"/>
            </a:pPr>
            <a:r>
              <a:rPr lang="en-US" altLang="en-US" sz="2200"/>
              <a:t>Identification data (BVN, NIN, ID documents)</a:t>
            </a:r>
            <a:endParaRPr lang="en-US" altLang="en-US" sz="2200"/>
          </a:p>
          <a:p>
            <a:pPr marL="285750" indent="-285750">
              <a:buFont typeface="Wingdings" panose="05000000000000000000" charset="0"/>
              <a:buChar char="v"/>
            </a:pPr>
            <a:r>
              <a:rPr lang="en-US" altLang="en-US" sz="2200"/>
              <a:t>Financial information (transaction details)</a:t>
            </a:r>
            <a:endParaRPr lang="en-US" altLang="en-US" sz="2200"/>
          </a:p>
          <a:p>
            <a:r>
              <a:rPr lang="en-US" altLang="en-US" sz="2200" b="1"/>
              <a:t>Key Principles to Follow:</a:t>
            </a:r>
            <a:endParaRPr lang="en-US" altLang="en-US" sz="2200" b="1"/>
          </a:p>
          <a:p>
            <a:pPr marL="285750" indent="-285750">
              <a:buFont typeface="Wingdings" panose="05000000000000000000" charset="0"/>
              <a:buChar char="v"/>
            </a:pPr>
            <a:r>
              <a:rPr lang="en-US" altLang="en-US" sz="2200"/>
              <a:t>Confidentiality: Do not share customer data unnecessarily</a:t>
            </a:r>
            <a:endParaRPr lang="en-US" altLang="en-US" sz="2200"/>
          </a:p>
          <a:p>
            <a:pPr marL="285750" indent="-285750">
              <a:buFont typeface="Wingdings" panose="05000000000000000000" charset="0"/>
              <a:buChar char="v"/>
            </a:pPr>
            <a:r>
              <a:rPr lang="en-US" altLang="en-US" sz="2200"/>
              <a:t>Purpose Limitation: Use data only for official/business reasons</a:t>
            </a:r>
            <a:endParaRPr lang="en-US" altLang="en-US" sz="2200"/>
          </a:p>
          <a:p>
            <a:pPr marL="285750" indent="-285750">
              <a:buFont typeface="Wingdings" panose="05000000000000000000" charset="0"/>
              <a:buChar char="v"/>
            </a:pPr>
            <a:r>
              <a:rPr lang="en-US" altLang="en-US" sz="2200"/>
              <a:t>Data Minimization: Access only what you need</a:t>
            </a:r>
            <a:endParaRPr lang="en-US" altLang="en-US" sz="2200"/>
          </a:p>
          <a:p>
            <a:pPr marL="285750" indent="-285750">
              <a:buFont typeface="Wingdings" panose="05000000000000000000" charset="0"/>
              <a:buChar char="v"/>
            </a:pPr>
            <a:r>
              <a:rPr lang="en-US" altLang="en-US" sz="2200"/>
              <a:t>Security: Keep systems, passwords, and devices secure</a:t>
            </a:r>
            <a:endParaRPr lang="en-US" altLang="en-US" sz="2200"/>
          </a:p>
          <a:p>
            <a:r>
              <a:rPr lang="en-US" altLang="en-US" sz="2200" b="1"/>
              <a:t>Staff Responsibilities:</a:t>
            </a:r>
            <a:endParaRPr lang="en-US" altLang="en-US" sz="2200"/>
          </a:p>
          <a:p>
            <a:pPr marL="285750" indent="-285750">
              <a:buFont typeface="Wingdings" panose="05000000000000000000" charset="0"/>
              <a:buChar char="v"/>
            </a:pPr>
            <a:r>
              <a:rPr lang="en-US" altLang="en-US" sz="2200"/>
              <a:t>Never disclose customer information to unauthorized persons</a:t>
            </a:r>
            <a:endParaRPr lang="en-US" altLang="en-US" sz="2200"/>
          </a:p>
          <a:p>
            <a:pPr marL="285750" indent="-285750">
              <a:buFont typeface="Wingdings" panose="05000000000000000000" charset="0"/>
              <a:buChar char="v"/>
            </a:pPr>
            <a:r>
              <a:rPr lang="en-US" altLang="en-US" sz="2200"/>
              <a:t>Do not use personal devices or emails for official data</a:t>
            </a:r>
            <a:endParaRPr lang="en-US" altLang="en-US" sz="2200"/>
          </a:p>
          <a:p>
            <a:pPr marL="285750" indent="-285750">
              <a:buFont typeface="Wingdings" panose="05000000000000000000" charset="0"/>
              <a:buChar char="v"/>
            </a:pPr>
            <a:r>
              <a:rPr lang="en-US" altLang="en-US" sz="2200"/>
              <a:t>Lock your system when not in use</a:t>
            </a:r>
            <a:endParaRPr lang="en-US" altLang="en-US" sz="2200"/>
          </a:p>
          <a:p>
            <a:pPr marL="285750" indent="-285750">
              <a:buFont typeface="Wingdings" panose="05000000000000000000" charset="0"/>
              <a:buChar char="v"/>
            </a:pPr>
            <a:r>
              <a:rPr lang="en-US" altLang="en-US" sz="2200"/>
              <a:t>Report any data breach immediately</a:t>
            </a:r>
            <a:endParaRPr lang="en-US" altLang="en-US" sz="2200"/>
          </a:p>
        </p:txBody>
      </p:sp>
      <p:pic>
        <p:nvPicPr>
          <p:cNvPr id="20" name="Picture 19"/>
          <p:cNvPicPr>
            <a:picLocks noChangeAspect="1"/>
          </p:cNvPicPr>
          <p:nvPr/>
        </p:nvPicPr>
        <p:blipFill>
          <a:blip r:embed="rId1"/>
          <a:stretch>
            <a:fillRect/>
          </a:stretch>
        </p:blipFill>
        <p:spPr>
          <a:xfrm>
            <a:off x="10883265" y="228600"/>
            <a:ext cx="1308735" cy="936625"/>
          </a:xfrm>
          <a:prstGeom prst="rect">
            <a:avLst/>
          </a:prstGeom>
        </p:spPr>
      </p:pic>
      <p:pic>
        <p:nvPicPr>
          <p:cNvPr id="6" name="Picture 5"/>
          <p:cNvPicPr>
            <a:picLocks noChangeAspect="1"/>
          </p:cNvPicPr>
          <p:nvPr/>
        </p:nvPicPr>
        <p:blipFill>
          <a:blip r:embed="rId2"/>
          <a:stretch>
            <a:fillRect/>
          </a:stretch>
        </p:blipFill>
        <p:spPr>
          <a:xfrm>
            <a:off x="7496810" y="2217420"/>
            <a:ext cx="4476750" cy="4217670"/>
          </a:xfrm>
          <a:prstGeom prst="rect">
            <a:avLst/>
          </a:prstGeom>
        </p:spPr>
      </p:pic>
    </p:spTree>
  </p:cSld>
  <p:clrMapOvr>
    <a:masterClrMapping/>
  </p:clrMapOvr>
</p:sld>
</file>

<file path=ppt/tags/tag1.xml><?xml version="1.0" encoding="utf-8"?>
<p:tagLst xmlns:p="http://schemas.openxmlformats.org/presentationml/2006/main">
  <p:tag name="TABLE_ENDDRAG_ORIGIN_RECT" val="932*424"/>
  <p:tag name="TABLE_ENDDRAG_RECT" val="12*109*932*4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5978</Words>
  <Application>WPS Presentation</Application>
  <PresentationFormat>Widescreen</PresentationFormat>
  <Paragraphs>179</Paragraphs>
  <Slides>11</Slides>
  <Notes>17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SimSun</vt:lpstr>
      <vt:lpstr>Wingdings</vt:lpstr>
      <vt:lpstr>Arial</vt:lpstr>
      <vt:lpstr>Tahoma</vt:lpstr>
      <vt:lpstr>Calibri</vt:lpstr>
      <vt:lpstr>Times New Roman</vt:lpstr>
      <vt:lpstr>Calibri</vt:lpstr>
      <vt:lpstr>Wingdings</vt:lpstr>
      <vt:lpstr>Microsoft YaHei</vt:lpstr>
      <vt:lpstr>Arial Unicode MS</vt:lpstr>
      <vt:lpstr>Office Theme</vt:lpstr>
      <vt:lpstr>PowerPoint 演示文稿</vt:lpstr>
      <vt:lpstr>PowerPoint 演示文稿</vt:lpstr>
      <vt:lpstr>MONEY LAUNDERING</vt:lpstr>
      <vt:lpstr>CRIMINAL/PREDICATE OFFENCES</vt:lpstr>
      <vt:lpstr>STAGES OF MONEY LAUNDERING</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PEPs Simplified  …All we need to know</dc:title>
  <dc:creator>Peter.Huleji Shiloba</dc:creator>
  <cp:lastModifiedBy>Glory Nkem</cp:lastModifiedBy>
  <cp:revision>146</cp:revision>
  <dcterms:created xsi:type="dcterms:W3CDTF">2021-08-19T10:09:00Z</dcterms:created>
  <dcterms:modified xsi:type="dcterms:W3CDTF">2026-04-28T21:09:56Z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2021-08-05T04:00:00Z</vt:filetime>
  </property>
  <property fmtid="{D5CDD505-2E9C-101B-9397-08002B2CF9AE}" pid="3" name="Creator">
    <vt:lpwstr>Microsoft® PowerPoint® 2019</vt:lpwstr>
  </property>
  <property fmtid="{D5CDD505-2E9C-101B-9397-08002B2CF9AE}" pid="4" name="LastSaved">
    <vt:filetime>2021-08-19T04:00:00Z</vt:filetime>
  </property>
  <property fmtid="{D5CDD505-2E9C-101B-9397-08002B2CF9AE}" pid="5" name="ICV">
    <vt:lpwstr>5C92A8A91F524B94AA63C15CA493507D_13</vt:lpwstr>
  </property>
  <property fmtid="{D5CDD505-2E9C-101B-9397-08002B2CF9AE}" pid="6" name="KSOProductBuildVer">
    <vt:lpwstr>1033-12.1.0.25862</vt:lpwstr>
  </property>
</Properties>
</file>