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6" r:id="rId3"/>
    <p:sldId id="268" r:id="rId4"/>
    <p:sldId id="257" r:id="rId5"/>
    <p:sldId id="260" r:id="rId6"/>
    <p:sldId id="259" r:id="rId7"/>
    <p:sldId id="258" r:id="rId8"/>
    <p:sldId id="261" r:id="rId9"/>
    <p:sldId id="262" r:id="rId10"/>
    <p:sldId id="263" r:id="rId11"/>
    <p:sldId id="264" r:id="rId12"/>
    <p:sldId id="265"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206144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4264154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08545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3448890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1685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8138863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395847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12419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59329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F805D8-6BEB-45FD-8986-835A03C0D1CE}"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49882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3F805D8-6BEB-45FD-8986-835A03C0D1CE}"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69673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3F805D8-6BEB-45FD-8986-835A03C0D1CE}" type="datetimeFigureOut">
              <a:rPr lang="en-US" smtClean="0"/>
              <a:t>5/15/2026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45790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F805D8-6BEB-45FD-8986-835A03C0D1CE}" type="datetimeFigureOut">
              <a:rPr lang="en-US" smtClean="0"/>
              <a:t>5/15/2026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141613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F805D8-6BEB-45FD-8986-835A03C0D1CE}" type="datetimeFigureOut">
              <a:rPr lang="en-US" smtClean="0"/>
              <a:t>5/15/2026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2023518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F805D8-6BEB-45FD-8986-835A03C0D1CE}"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417080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3F805D8-6BEB-45FD-8986-835A03C0D1CE}"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E0B37C-A26F-48CF-A9EC-822CEAEDC97B}" type="slidenum">
              <a:rPr lang="en-US" smtClean="0"/>
              <a:t>‹#›</a:t>
            </a:fld>
            <a:endParaRPr lang="en-US"/>
          </a:p>
        </p:txBody>
      </p:sp>
    </p:spTree>
    <p:extLst>
      <p:ext uri="{BB962C8B-B14F-4D97-AF65-F5344CB8AC3E}">
        <p14:creationId xmlns:p14="http://schemas.microsoft.com/office/powerpoint/2010/main" val="3171670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F805D8-6BEB-45FD-8986-835A03C0D1CE}" type="datetimeFigureOut">
              <a:rPr lang="en-US" smtClean="0"/>
              <a:t>5/15/2026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AE0B37C-A26F-48CF-A9EC-822CEAEDC97B}" type="slidenum">
              <a:rPr lang="en-US" smtClean="0"/>
              <a:t>‹#›</a:t>
            </a:fld>
            <a:endParaRPr lang="en-US"/>
          </a:p>
        </p:txBody>
      </p:sp>
    </p:spTree>
    <p:extLst>
      <p:ext uri="{BB962C8B-B14F-4D97-AF65-F5344CB8AC3E}">
        <p14:creationId xmlns:p14="http://schemas.microsoft.com/office/powerpoint/2010/main" val="150310133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 name="Title 9"/>
          <p:cNvSpPr>
            <a:spLocks noGrp="1"/>
          </p:cNvSpPr>
          <p:nvPr>
            <p:ph type="ctrTitle"/>
          </p:nvPr>
        </p:nvSpPr>
        <p:spPr>
          <a:xfrm>
            <a:off x="1524000" y="-304800"/>
            <a:ext cx="9144000" cy="5256628"/>
          </a:xfrm>
        </p:spPr>
        <p:txBody>
          <a:bodyPr>
            <a:normAutofit/>
          </a:bodyPr>
          <a:lstStyle/>
          <a:p>
            <a:pPr algn="ctr"/>
            <a:r>
              <a:rPr lang="en-US" b="1" dirty="0" smtClean="0"/>
              <a:t/>
            </a:r>
            <a:br>
              <a:rPr lang="en-US" b="1" dirty="0" smtClean="0"/>
            </a:br>
            <a:r>
              <a:rPr lang="en-US" b="1" dirty="0" smtClean="0"/>
              <a:t/>
            </a:r>
            <a:br>
              <a:rPr lang="en-US" b="1" dirty="0" smtClean="0"/>
            </a:br>
            <a:r>
              <a:rPr lang="en-US" b="1" dirty="0" smtClean="0">
                <a:solidFill>
                  <a:schemeClr val="bg1"/>
                </a:solidFill>
              </a:rPr>
              <a:t>Protecting </a:t>
            </a:r>
            <a:r>
              <a:rPr lang="en-US" b="1" dirty="0" err="1" smtClean="0">
                <a:solidFill>
                  <a:schemeClr val="bg1"/>
                </a:solidFill>
              </a:rPr>
              <a:t>Olivepay</a:t>
            </a:r>
            <a:r>
              <a:rPr lang="en-US" b="1" dirty="0">
                <a:solidFill>
                  <a:schemeClr val="bg1"/>
                </a:solidFill>
              </a:rPr>
              <a:t/>
            </a:r>
            <a:br>
              <a:rPr lang="en-US" b="1" dirty="0">
                <a:solidFill>
                  <a:schemeClr val="bg1"/>
                </a:solidFill>
              </a:rPr>
            </a:br>
            <a:r>
              <a:rPr lang="en-US" b="1" dirty="0" smtClean="0">
                <a:solidFill>
                  <a:schemeClr val="bg1"/>
                </a:solidFill>
              </a:rPr>
              <a:t>Against </a:t>
            </a:r>
            <a:r>
              <a:rPr lang="en-US" b="1" dirty="0">
                <a:solidFill>
                  <a:schemeClr val="bg1"/>
                </a:solidFill>
              </a:rPr>
              <a:t>Crime</a:t>
            </a:r>
            <a:br>
              <a:rPr lang="en-US" b="1" dirty="0">
                <a:solidFill>
                  <a:schemeClr val="bg1"/>
                </a:solidFill>
              </a:rPr>
            </a:br>
            <a:r>
              <a:rPr lang="en-US" dirty="0"/>
              <a:t/>
            </a:r>
            <a:br>
              <a:rPr lang="en-US" dirty="0"/>
            </a:br>
            <a:endParaRPr lang="en-US" dirty="0"/>
          </a:p>
        </p:txBody>
      </p:sp>
      <p:sp>
        <p:nvSpPr>
          <p:cNvPr id="11" name="Subtitle 10"/>
          <p:cNvSpPr>
            <a:spLocks noGrp="1"/>
          </p:cNvSpPr>
          <p:nvPr>
            <p:ph type="subTitle" idx="1"/>
          </p:nvPr>
        </p:nvSpPr>
        <p:spPr>
          <a:xfrm>
            <a:off x="1524000" y="3114261"/>
            <a:ext cx="9144000" cy="980661"/>
          </a:xfrm>
        </p:spPr>
        <p:txBody>
          <a:bodyPr/>
          <a:lstStyle/>
          <a:p>
            <a:pPr algn="ctr"/>
            <a:endParaRPr lang="en-US" dirty="0" smtClean="0">
              <a:solidFill>
                <a:schemeClr val="bg1"/>
              </a:solidFill>
            </a:endParaRPr>
          </a:p>
          <a:p>
            <a:pPr algn="ctr"/>
            <a:r>
              <a:rPr lang="en-US" dirty="0" smtClean="0">
                <a:solidFill>
                  <a:schemeClr val="bg1"/>
                </a:solidFill>
              </a:rPr>
              <a:t>Security Training &amp; Awareness for Every Employee</a:t>
            </a:r>
            <a:endParaRPr lang="en-US" dirty="0">
              <a:solidFill>
                <a:schemeClr val="bg1"/>
              </a:solidFill>
            </a:endParaRPr>
          </a:p>
        </p:txBody>
      </p:sp>
      <p:pic>
        <p:nvPicPr>
          <p:cNvPr id="12" name="Picture 11"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3260493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62709" y="358726"/>
            <a:ext cx="4754880" cy="1600200"/>
          </a:xfrm>
        </p:spPr>
        <p:txBody>
          <a:bodyPr>
            <a:normAutofit/>
          </a:bodyPr>
          <a:lstStyle/>
          <a:p>
            <a:r>
              <a:rPr lang="en-US" sz="4000" b="1" dirty="0">
                <a:solidFill>
                  <a:srgbClr val="00B050"/>
                </a:solidFill>
              </a:rPr>
              <a:t>Physical Security at </a:t>
            </a:r>
            <a:r>
              <a:rPr lang="en-US" sz="4000" b="1" dirty="0" err="1" smtClean="0">
                <a:solidFill>
                  <a:srgbClr val="00B050"/>
                </a:solidFill>
              </a:rPr>
              <a:t>Olivepay</a:t>
            </a:r>
            <a:endParaRPr lang="en-US" sz="4000" dirty="0">
              <a:solidFill>
                <a:srgbClr val="00B050"/>
              </a:solidFill>
            </a:endParaRPr>
          </a:p>
        </p:txBody>
      </p:sp>
      <p:pic>
        <p:nvPicPr>
          <p:cNvPr id="6" name="Content Placeholder 5"/>
          <p:cNvPicPr>
            <a:picLocks noGrp="1" noChangeAspect="1"/>
          </p:cNvPicPr>
          <p:nvPr>
            <p:ph idx="1"/>
          </p:nvPr>
        </p:nvPicPr>
        <p:blipFill>
          <a:blip r:embed="rId2"/>
          <a:stretch>
            <a:fillRect/>
          </a:stretch>
        </p:blipFill>
        <p:spPr>
          <a:xfrm>
            <a:off x="5181601" y="1603513"/>
            <a:ext cx="5115338" cy="3286539"/>
          </a:xfrm>
          <a:prstGeom prst="rect">
            <a:avLst/>
          </a:prstGeom>
        </p:spPr>
      </p:pic>
      <p:sp>
        <p:nvSpPr>
          <p:cNvPr id="5" name="Text Placeholder 4"/>
          <p:cNvSpPr>
            <a:spLocks noGrp="1"/>
          </p:cNvSpPr>
          <p:nvPr>
            <p:ph type="body" sz="half" idx="2"/>
          </p:nvPr>
        </p:nvSpPr>
        <p:spPr>
          <a:xfrm>
            <a:off x="677334" y="2213113"/>
            <a:ext cx="3854528" cy="4227444"/>
          </a:xfrm>
        </p:spPr>
        <p:txBody>
          <a:bodyPr>
            <a:noAutofit/>
          </a:bodyPr>
          <a:lstStyle/>
          <a:p>
            <a:r>
              <a:rPr lang="en-US" sz="2000" b="1" i="0" dirty="0" smtClean="0">
                <a:solidFill>
                  <a:srgbClr val="0D9488"/>
                </a:solidFill>
                <a:effectLst/>
                <a:latin typeface="Tahoma" panose="020B0604030504040204" pitchFamily="34" charset="0"/>
                <a:ea typeface="Tahoma" panose="020B0604030504040204" pitchFamily="34" charset="0"/>
                <a:cs typeface="Tahoma" panose="020B0604030504040204" pitchFamily="34" charset="0"/>
              </a:rPr>
              <a:t>Office &amp; Hardware Safety</a:t>
            </a:r>
          </a:p>
          <a:p>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Crime isn't just digital. Protecting our physical assets is vital:</a:t>
            </a:r>
          </a:p>
          <a:p>
            <a:pPr>
              <a:buFont typeface="Arial" panose="020B0604020202020204" pitchFamily="34" charset="0"/>
              <a:buChar char="•"/>
            </a:pPr>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Do not allow "tailgating" at office entrances.</a:t>
            </a:r>
          </a:p>
          <a:p>
            <a:pPr>
              <a:buFont typeface="Arial" panose="020B0604020202020204" pitchFamily="34" charset="0"/>
              <a:buChar char="•"/>
            </a:pPr>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Report lost ID badges or access cards immediately.</a:t>
            </a:r>
          </a:p>
          <a:p>
            <a:pPr>
              <a:buFont typeface="Arial" panose="020B0604020202020204" pitchFamily="34" charset="0"/>
              <a:buChar char="•"/>
            </a:pPr>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Keep POS terminals secured and inspect them for tampering or skimmers.</a:t>
            </a:r>
          </a:p>
          <a:p>
            <a:endParaRPr lang="en-US" sz="2000" b="1" dirty="0"/>
          </a:p>
        </p:txBody>
      </p:sp>
      <p:pic>
        <p:nvPicPr>
          <p:cNvPr id="7" name="Picture 6" descr="Olive Pay logo"/>
          <p:cNvPicPr/>
          <p:nvPr/>
        </p:nvPicPr>
        <p:blipFill>
          <a:blip r:embed="rId3"/>
          <a:stretch>
            <a:fillRect/>
          </a:stretch>
        </p:blipFill>
        <p:spPr>
          <a:xfrm>
            <a:off x="10363200" y="0"/>
            <a:ext cx="1821180" cy="864870"/>
          </a:xfrm>
          <a:prstGeom prst="rect">
            <a:avLst/>
          </a:prstGeom>
        </p:spPr>
      </p:pic>
    </p:spTree>
    <p:extLst>
      <p:ext uri="{BB962C8B-B14F-4D97-AF65-F5344CB8AC3E}">
        <p14:creationId xmlns:p14="http://schemas.microsoft.com/office/powerpoint/2010/main" val="3521251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0" dirty="0" smtClean="0">
                <a:solidFill>
                  <a:srgbClr val="38BDF8"/>
                </a:solidFill>
                <a:effectLst/>
                <a:latin typeface="Poppins"/>
              </a:rPr>
              <a:t>When a Breach Occurs</a:t>
            </a:r>
            <a:endParaRPr lang="en-US" dirty="0"/>
          </a:p>
        </p:txBody>
      </p:sp>
      <p:sp>
        <p:nvSpPr>
          <p:cNvPr id="3" name="Content Placeholder 2"/>
          <p:cNvSpPr>
            <a:spLocks noGrp="1"/>
          </p:cNvSpPr>
          <p:nvPr>
            <p:ph idx="1"/>
          </p:nvPr>
        </p:nvSpPr>
        <p:spPr/>
        <p:txBody>
          <a:bodyPr/>
          <a:lstStyle/>
          <a:p>
            <a:r>
              <a:rPr 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Detect</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dirty="0">
                <a:solidFill>
                  <a:schemeClr val="bg1"/>
                </a:solidFill>
                <a:latin typeface="Tahoma" panose="020B0604030504040204" pitchFamily="34" charset="0"/>
                <a:ea typeface="Tahoma" panose="020B0604030504040204" pitchFamily="34" charset="0"/>
                <a:cs typeface="Tahoma" panose="020B0604030504040204" pitchFamily="34" charset="0"/>
              </a:rPr>
              <a:t>Notice unusual system behavior or suspicious </a:t>
            </a:r>
            <a:r>
              <a:rPr lang="en-US"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activity.</a:t>
            </a:r>
          </a:p>
          <a:p>
            <a:r>
              <a:rPr 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Report</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Contact the Security Team via the emergency portal.</a:t>
            </a:r>
          </a:p>
          <a:p>
            <a:r>
              <a:rPr lang="en-US" sz="2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Isolate</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dirty="0">
                <a:solidFill>
                  <a:schemeClr val="bg1"/>
                </a:solidFill>
                <a:latin typeface="Tahoma" panose="020B0604030504040204" pitchFamily="34" charset="0"/>
                <a:ea typeface="Tahoma" panose="020B0604030504040204" pitchFamily="34" charset="0"/>
                <a:cs typeface="Tahoma" panose="020B0604030504040204" pitchFamily="34" charset="0"/>
              </a:rPr>
              <a:t>Disconnect affected devices to prevent spread.</a:t>
            </a:r>
          </a:p>
          <a:p>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Recover</a:t>
            </a:r>
          </a:p>
          <a:p>
            <a:pPr marL="0" indent="0">
              <a:buNone/>
            </a:pPr>
            <a:r>
              <a:rPr lang="en-US" sz="2000" dirty="0">
                <a:solidFill>
                  <a:schemeClr val="bg1"/>
                </a:solidFill>
                <a:latin typeface="Tahoma" panose="020B0604030504040204" pitchFamily="34" charset="0"/>
                <a:ea typeface="Tahoma" panose="020B0604030504040204" pitchFamily="34" charset="0"/>
                <a:cs typeface="Tahoma" panose="020B0604030504040204" pitchFamily="34" charset="0"/>
              </a:rPr>
              <a:t>Clean systems and document lessons learned</a:t>
            </a:r>
            <a:r>
              <a:rPr lang="en-US" sz="2000" dirty="0">
                <a:latin typeface="Tahoma" panose="020B0604030504040204" pitchFamily="34" charset="0"/>
                <a:ea typeface="Tahoma" panose="020B0604030504040204" pitchFamily="34" charset="0"/>
                <a:cs typeface="Tahoma" panose="020B0604030504040204" pitchFamily="34" charset="0"/>
              </a:rPr>
              <a:t>.</a:t>
            </a:r>
          </a:p>
          <a:p>
            <a:endParaRPr lang="en-US" dirty="0"/>
          </a:p>
        </p:txBody>
      </p:sp>
      <p:pic>
        <p:nvPicPr>
          <p:cNvPr id="4" name="Picture 3"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3407849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838200" y="829993"/>
            <a:ext cx="10515600" cy="2869809"/>
          </a:xfrm>
        </p:spPr>
        <p:txBody>
          <a:bodyPr/>
          <a:lstStyle/>
          <a:p>
            <a:pPr algn="ctr"/>
            <a:r>
              <a:rPr lang="en-US" b="0" i="1" dirty="0" smtClean="0">
                <a:solidFill>
                  <a:schemeClr val="bg1"/>
                </a:solidFill>
                <a:effectLst/>
                <a:latin typeface="Lato"/>
              </a:rPr>
              <a:t>Integrity is doing the right thing, even when no one is watching.</a:t>
            </a:r>
            <a:endParaRPr lang="en-US" dirty="0">
              <a:solidFill>
                <a:schemeClr val="bg1"/>
              </a:solidFill>
            </a:endParaRPr>
          </a:p>
        </p:txBody>
      </p:sp>
      <p:sp>
        <p:nvSpPr>
          <p:cNvPr id="6" name="Content Placeholder 5"/>
          <p:cNvSpPr>
            <a:spLocks noGrp="1"/>
          </p:cNvSpPr>
          <p:nvPr>
            <p:ph idx="1"/>
          </p:nvPr>
        </p:nvSpPr>
        <p:spPr>
          <a:xfrm>
            <a:off x="838200" y="3699803"/>
            <a:ext cx="10515600" cy="2743199"/>
          </a:xfrm>
        </p:spPr>
        <p:txBody>
          <a:bodyPr>
            <a:normAutofit/>
          </a:bodyPr>
          <a:lstStyle/>
          <a:p>
            <a:pPr marL="0" indent="0" algn="ctr">
              <a:buNone/>
            </a:pPr>
            <a:r>
              <a:rPr lang="en-US" sz="1400" dirty="0">
                <a:solidFill>
                  <a:schemeClr val="bg1"/>
                </a:solidFill>
              </a:rPr>
              <a:t>See something wrong? Use our anonymous whistleblowing </a:t>
            </a:r>
            <a:r>
              <a:rPr lang="en-US" sz="1400" dirty="0" smtClean="0">
                <a:solidFill>
                  <a:schemeClr val="bg1"/>
                </a:solidFill>
              </a:rPr>
              <a:t>hotline</a:t>
            </a:r>
          </a:p>
          <a:p>
            <a:pPr marL="0" indent="0" algn="ctr">
              <a:buNone/>
            </a:pPr>
            <a:r>
              <a:rPr lang="en-US" sz="1400" dirty="0" smtClean="0">
                <a:solidFill>
                  <a:schemeClr val="bg1"/>
                </a:solidFill>
              </a:rPr>
              <a:t> </a:t>
            </a:r>
            <a:r>
              <a:rPr lang="en-US" sz="1400" dirty="0">
                <a:solidFill>
                  <a:schemeClr val="bg1"/>
                </a:solidFill>
              </a:rPr>
              <a:t>to </a:t>
            </a:r>
            <a:r>
              <a:rPr lang="en-US" sz="1400" dirty="0" smtClean="0">
                <a:solidFill>
                  <a:schemeClr val="bg1"/>
                </a:solidFill>
              </a:rPr>
              <a:t>report </a:t>
            </a:r>
            <a:r>
              <a:rPr lang="en-US" sz="1400" dirty="0">
                <a:solidFill>
                  <a:schemeClr val="bg1"/>
                </a:solidFill>
              </a:rPr>
              <a:t>internal fraud or unethical behavior without fear of retaliation</a:t>
            </a:r>
            <a:r>
              <a:rPr lang="en-US" sz="1400" dirty="0" smtClean="0"/>
              <a:t>.</a:t>
            </a:r>
            <a:r>
              <a:rPr lang="en-US" sz="1400" dirty="0" smtClean="0">
                <a:solidFill>
                  <a:schemeClr val="bg1"/>
                </a:solidFill>
                <a:sym typeface="Wingdings" panose="05000000000000000000" pitchFamily="2" charset="2"/>
              </a:rPr>
              <a:t></a:t>
            </a:r>
            <a:endParaRPr lang="en-US" sz="1400" dirty="0">
              <a:solidFill>
                <a:schemeClr val="bg1"/>
              </a:solidFill>
            </a:endParaRPr>
          </a:p>
        </p:txBody>
      </p:sp>
      <p:pic>
        <p:nvPicPr>
          <p:cNvPr id="8" name="Picture 7"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350320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dirty="0" smtClean="0">
                <a:solidFill>
                  <a:schemeClr val="bg1"/>
                </a:solidFill>
                <a:latin typeface="Blackadder ITC" panose="04020505051007020D02" pitchFamily="82" charset="0"/>
              </a:rPr>
              <a:t>Thank you.</a:t>
            </a:r>
            <a:endParaRPr lang="en-US" dirty="0">
              <a:solidFill>
                <a:schemeClr val="bg1"/>
              </a:solidFill>
              <a:latin typeface="Blackadder ITC" panose="04020505051007020D02" pitchFamily="82" charset="0"/>
            </a:endParaRPr>
          </a:p>
        </p:txBody>
      </p:sp>
      <p:sp>
        <p:nvSpPr>
          <p:cNvPr id="5" name="Subtitle 4"/>
          <p:cNvSpPr>
            <a:spLocks noGrp="1"/>
          </p:cNvSpPr>
          <p:nvPr>
            <p:ph type="subTitle" idx="1"/>
          </p:nvPr>
        </p:nvSpPr>
        <p:spPr>
          <a:xfrm>
            <a:off x="7793501" y="5430129"/>
            <a:ext cx="2874499" cy="759656"/>
          </a:xfrm>
        </p:spPr>
        <p:txBody>
          <a:bodyPr>
            <a:normAutofit/>
          </a:bodyPr>
          <a:lstStyle/>
          <a:p>
            <a:r>
              <a:rPr lang="en-US" dirty="0" smtClean="0">
                <a:solidFill>
                  <a:schemeClr val="bg1"/>
                </a:solidFill>
              </a:rPr>
              <a:t>May 2026</a:t>
            </a:r>
            <a:endParaRPr lang="en-US" dirty="0">
              <a:solidFill>
                <a:schemeClr val="bg1"/>
              </a:solidFill>
            </a:endParaRPr>
          </a:p>
        </p:txBody>
      </p:sp>
      <p:pic>
        <p:nvPicPr>
          <p:cNvPr id="6" name="Picture 5"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2100897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50167"/>
            <a:ext cx="9144000" cy="2194560"/>
          </a:xfrm>
        </p:spPr>
        <p:txBody>
          <a:bodyPr/>
          <a:lstStyle/>
          <a:p>
            <a:pPr algn="ctr"/>
            <a:r>
              <a:rPr lang="en-US" dirty="0" smtClean="0"/>
              <a:t>Training Objectives</a:t>
            </a:r>
            <a:endParaRPr lang="en-US" dirty="0"/>
          </a:p>
        </p:txBody>
      </p:sp>
      <p:sp>
        <p:nvSpPr>
          <p:cNvPr id="3" name="Subtitle 2"/>
          <p:cNvSpPr>
            <a:spLocks noGrp="1"/>
          </p:cNvSpPr>
          <p:nvPr>
            <p:ph type="subTitle" idx="1"/>
          </p:nvPr>
        </p:nvSpPr>
        <p:spPr>
          <a:xfrm>
            <a:off x="1524000" y="2897945"/>
            <a:ext cx="9144000" cy="3960055"/>
          </a:xfrm>
        </p:spPr>
        <p:txBody>
          <a:bodyPr/>
          <a:lstStyle/>
          <a:p>
            <a:pPr lvl="0" algn="l" defTabSz="457200">
              <a:lnSpc>
                <a:spcPct val="100000"/>
              </a:lnSpc>
              <a:spcBef>
                <a:spcPts val="0"/>
              </a:spcBef>
              <a:defRPr sz="1600"/>
            </a:pPr>
            <a:r>
              <a:rPr lang="en-US" sz="1600" dirty="0">
                <a:solidFill>
                  <a:schemeClr val="bg1"/>
                </a:solidFill>
              </a:rPr>
              <a:t>•</a:t>
            </a:r>
            <a:r>
              <a:rPr lang="en-US" sz="1600" dirty="0">
                <a:solidFill>
                  <a:prstClr val="black"/>
                </a:solidFill>
              </a:rPr>
              <a:t> </a:t>
            </a:r>
            <a:r>
              <a:rPr lang="en-US" sz="2000" dirty="0" smtClean="0">
                <a:solidFill>
                  <a:schemeClr val="bg1"/>
                </a:solidFill>
              </a:rPr>
              <a:t>Understand </a:t>
            </a:r>
            <a:r>
              <a:rPr lang="en-US" sz="2000" dirty="0">
                <a:solidFill>
                  <a:schemeClr val="bg1"/>
                </a:solidFill>
              </a:rPr>
              <a:t>financial crime risks</a:t>
            </a:r>
          </a:p>
          <a:p>
            <a:pPr lvl="0" algn="l" defTabSz="457200">
              <a:lnSpc>
                <a:spcPct val="100000"/>
              </a:lnSpc>
              <a:spcBef>
                <a:spcPts val="0"/>
              </a:spcBef>
              <a:defRPr sz="1600"/>
            </a:pPr>
            <a:r>
              <a:rPr lang="en-US" sz="2000" dirty="0">
                <a:solidFill>
                  <a:schemeClr val="bg1"/>
                </a:solidFill>
              </a:rPr>
              <a:t>• Learn employee responsibilities</a:t>
            </a:r>
          </a:p>
          <a:p>
            <a:pPr lvl="0" algn="l" defTabSz="457200">
              <a:lnSpc>
                <a:spcPct val="100000"/>
              </a:lnSpc>
              <a:spcBef>
                <a:spcPts val="0"/>
              </a:spcBef>
              <a:defRPr sz="1600"/>
            </a:pPr>
            <a:r>
              <a:rPr lang="en-US" sz="2000" dirty="0">
                <a:solidFill>
                  <a:schemeClr val="bg1"/>
                </a:solidFill>
              </a:rPr>
              <a:t>• Identify suspicious activities</a:t>
            </a:r>
          </a:p>
          <a:p>
            <a:pPr lvl="0" algn="l" defTabSz="457200">
              <a:lnSpc>
                <a:spcPct val="100000"/>
              </a:lnSpc>
              <a:spcBef>
                <a:spcPts val="0"/>
              </a:spcBef>
              <a:defRPr sz="1600"/>
            </a:pPr>
            <a:r>
              <a:rPr lang="en-US" sz="2000" dirty="0">
                <a:solidFill>
                  <a:schemeClr val="bg1"/>
                </a:solidFill>
              </a:rPr>
              <a:t>• Strengthen compliance </a:t>
            </a:r>
            <a:r>
              <a:rPr lang="en-US" sz="2000" dirty="0" smtClean="0">
                <a:solidFill>
                  <a:schemeClr val="bg1"/>
                </a:solidFill>
              </a:rPr>
              <a:t>culture</a:t>
            </a:r>
          </a:p>
          <a:p>
            <a:pPr lvl="0" algn="l">
              <a:spcBef>
                <a:spcPts val="0"/>
              </a:spcBef>
              <a:defRPr sz="1600"/>
            </a:pPr>
            <a:r>
              <a:rPr lang="en-US" sz="2000" dirty="0">
                <a:solidFill>
                  <a:schemeClr val="bg1"/>
                </a:solidFill>
              </a:rPr>
              <a:t>• </a:t>
            </a:r>
            <a:r>
              <a:rPr lang="en-US" sz="2000" dirty="0" smtClean="0">
                <a:solidFill>
                  <a:schemeClr val="bg1"/>
                </a:solidFill>
              </a:rPr>
              <a:t>Cultivate a security- first culture</a:t>
            </a:r>
            <a:endParaRPr lang="en-US" sz="2000" dirty="0">
              <a:solidFill>
                <a:schemeClr val="bg1"/>
              </a:solidFill>
            </a:endParaRPr>
          </a:p>
          <a:p>
            <a:pPr lvl="0" algn="l" defTabSz="457200">
              <a:lnSpc>
                <a:spcPct val="100000"/>
              </a:lnSpc>
              <a:spcBef>
                <a:spcPts val="0"/>
              </a:spcBef>
              <a:defRPr sz="1600"/>
            </a:pPr>
            <a:r>
              <a:rPr lang="en-US" sz="2000" dirty="0">
                <a:solidFill>
                  <a:schemeClr val="bg1"/>
                </a:solidFill>
              </a:rPr>
              <a:t>• Protect customers and </a:t>
            </a:r>
            <a:r>
              <a:rPr lang="en-US" sz="2000" dirty="0" err="1" smtClean="0">
                <a:solidFill>
                  <a:schemeClr val="bg1"/>
                </a:solidFill>
              </a:rPr>
              <a:t>OlivePay</a:t>
            </a:r>
            <a:endParaRPr lang="en-US" sz="2000" dirty="0" smtClean="0">
              <a:solidFill>
                <a:schemeClr val="bg1"/>
              </a:solidFill>
            </a:endParaRPr>
          </a:p>
          <a:p>
            <a:pPr lvl="0" algn="l" defTabSz="457200">
              <a:lnSpc>
                <a:spcPct val="100000"/>
              </a:lnSpc>
              <a:spcBef>
                <a:spcPts val="0"/>
              </a:spcBef>
              <a:defRPr sz="1600"/>
            </a:pPr>
            <a:endParaRPr lang="en-US" sz="2000" dirty="0" smtClean="0">
              <a:solidFill>
                <a:prstClr val="black"/>
              </a:solidFill>
            </a:endParaRPr>
          </a:p>
          <a:p>
            <a:pPr lvl="0" algn="l" defTabSz="457200">
              <a:lnSpc>
                <a:spcPct val="100000"/>
              </a:lnSpc>
              <a:spcBef>
                <a:spcPts val="0"/>
              </a:spcBef>
              <a:defRPr sz="1600"/>
            </a:pPr>
            <a:endParaRPr lang="en-US" sz="2000" dirty="0">
              <a:solidFill>
                <a:prstClr val="black"/>
              </a:solidFill>
            </a:endParaRPr>
          </a:p>
          <a:p>
            <a:endParaRPr lang="en-US" dirty="0"/>
          </a:p>
        </p:txBody>
      </p:sp>
      <p:pic>
        <p:nvPicPr>
          <p:cNvPr id="4" name="Picture 3"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1195327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Financial Crime?</a:t>
            </a:r>
            <a:endParaRPr lang="en-US" dirty="0"/>
          </a:p>
        </p:txBody>
      </p:sp>
      <p:sp>
        <p:nvSpPr>
          <p:cNvPr id="3" name="Content Placeholder 2"/>
          <p:cNvSpPr>
            <a:spLocks noGrp="1"/>
          </p:cNvSpPr>
          <p:nvPr>
            <p:ph idx="1"/>
          </p:nvPr>
        </p:nvSpPr>
        <p:spPr/>
        <p:txBody>
          <a:bodyPr/>
          <a:lstStyle/>
          <a:p>
            <a:pPr marL="0" indent="0">
              <a:buNone/>
            </a:pP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Financial crime refers to illegal acts committed by individuals or groups to obtain a financial gain or professional advantage, or to hide the illegal origins of money. It encompasses a wide range of activities including </a:t>
            </a:r>
            <a:r>
              <a:rPr lang="en-US" b="1" dirty="0" smtClean="0">
                <a:solidFill>
                  <a:schemeClr val="bg1"/>
                </a:solidFill>
                <a:latin typeface="Tahoma" panose="020B0604030504040204" pitchFamily="34" charset="0"/>
                <a:ea typeface="Tahoma" panose="020B0604030504040204" pitchFamily="34" charset="0"/>
                <a:cs typeface="Tahoma" panose="020B0604030504040204" pitchFamily="34" charset="0"/>
              </a:rPr>
              <a:t>Money Laundering, fraud, bribery, terrorist financing, and insider trading.</a:t>
            </a:r>
          </a:p>
          <a:p>
            <a:pPr marL="0" indent="0">
              <a:buNone/>
            </a:pP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For a fintech company like </a:t>
            </a:r>
            <a:r>
              <a:rPr lang="en-US" dirty="0" err="1" smtClean="0">
                <a:solidFill>
                  <a:schemeClr val="bg1"/>
                </a:solidFill>
                <a:latin typeface="Tahoma" panose="020B0604030504040204" pitchFamily="34" charset="0"/>
                <a:ea typeface="Tahoma" panose="020B0604030504040204" pitchFamily="34" charset="0"/>
                <a:cs typeface="Tahoma" panose="020B0604030504040204" pitchFamily="34" charset="0"/>
              </a:rPr>
              <a:t>OlivePay</a:t>
            </a: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 these crimes often involve the misuse of our digital platform to move “dirty money” through the legitimate economy, which can result in massive legal fines, loss of our operating license, and permanent damage to our brand reputation.</a:t>
            </a:r>
            <a:endParaRPr lang="en-US"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4" name="Picture 3"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1914957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083212"/>
            <a:ext cx="10515600" cy="3479263"/>
          </a:xfrm>
        </p:spPr>
        <p:txBody>
          <a:bodyPr>
            <a:normAutofit/>
          </a:bodyPr>
          <a:lstStyle/>
          <a:p>
            <a:pPr algn="ctr"/>
            <a:r>
              <a:rPr lang="en-US" b="1" dirty="0" smtClean="0">
                <a:solidFill>
                  <a:srgbClr val="00B0F0"/>
                </a:solidFill>
              </a:rPr>
              <a:t/>
            </a:r>
            <a:br>
              <a:rPr lang="en-US" b="1" dirty="0" smtClean="0">
                <a:solidFill>
                  <a:srgbClr val="00B0F0"/>
                </a:solidFill>
              </a:rPr>
            </a:br>
            <a:r>
              <a:rPr lang="en-US" b="1" dirty="0">
                <a:solidFill>
                  <a:srgbClr val="00B0F0"/>
                </a:solidFill>
              </a:rPr>
              <a:t/>
            </a:r>
            <a:br>
              <a:rPr lang="en-US" b="1" dirty="0">
                <a:solidFill>
                  <a:srgbClr val="00B0F0"/>
                </a:solidFill>
              </a:rPr>
            </a:br>
            <a:r>
              <a:rPr lang="en-US" b="1" dirty="0" smtClean="0">
                <a:solidFill>
                  <a:srgbClr val="00B0F0"/>
                </a:solidFill>
              </a:rPr>
              <a:t>Why </a:t>
            </a:r>
            <a:r>
              <a:rPr lang="en-US" b="1" dirty="0">
                <a:solidFill>
                  <a:srgbClr val="00B0F0"/>
                </a:solidFill>
              </a:rPr>
              <a:t>Security is</a:t>
            </a:r>
            <a:br>
              <a:rPr lang="en-US" b="1" dirty="0">
                <a:solidFill>
                  <a:srgbClr val="00B0F0"/>
                </a:solidFill>
              </a:rPr>
            </a:br>
            <a:r>
              <a:rPr lang="en-US" b="1" dirty="0">
                <a:solidFill>
                  <a:srgbClr val="00B0F0"/>
                </a:solidFill>
              </a:rPr>
              <a:t>Everyone's Job</a:t>
            </a:r>
            <a:br>
              <a:rPr lang="en-US" b="1" dirty="0">
                <a:solidFill>
                  <a:srgbClr val="00B0F0"/>
                </a:solidFill>
              </a:rPr>
            </a:br>
            <a:endParaRPr lang="en-US" dirty="0">
              <a:solidFill>
                <a:srgbClr val="00B0F0"/>
              </a:solidFill>
            </a:endParaRPr>
          </a:p>
        </p:txBody>
      </p:sp>
      <p:sp>
        <p:nvSpPr>
          <p:cNvPr id="3" name="Text Placeholder 2"/>
          <p:cNvSpPr>
            <a:spLocks noGrp="1"/>
          </p:cNvSpPr>
          <p:nvPr>
            <p:ph type="body" idx="1"/>
          </p:nvPr>
        </p:nvSpPr>
        <p:spPr/>
        <p:txBody>
          <a:bodyPr>
            <a:normAutofit fontScale="92500" lnSpcReduction="20000"/>
          </a:bodyPr>
          <a:lstStyle/>
          <a:p>
            <a:pPr algn="ct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As a fintech leader, </a:t>
            </a:r>
            <a:r>
              <a:rPr lang="en-US" dirty="0" err="1" smtClean="0">
                <a:solidFill>
                  <a:schemeClr val="bg1"/>
                </a:solidFill>
                <a:latin typeface="Tahoma" panose="020B0604030504040204" pitchFamily="34" charset="0"/>
                <a:ea typeface="Tahoma" panose="020B0604030504040204" pitchFamily="34" charset="0"/>
                <a:cs typeface="Tahoma" panose="020B0604030504040204" pitchFamily="34" charset="0"/>
              </a:rPr>
              <a:t>Olivepay's</a:t>
            </a: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 success depends on the trust of our 1,000+ users. One slip-up can jeopardize our reputation and license</a:t>
            </a:r>
            <a:r>
              <a:rPr lang="en-US" dirty="0" smtClean="0"/>
              <a:t>.</a:t>
            </a:r>
            <a:br>
              <a:rPr lang="en-US" dirty="0" smtClean="0"/>
            </a:br>
            <a:endParaRPr lang="en-US" dirty="0"/>
          </a:p>
        </p:txBody>
      </p:sp>
      <p:sp>
        <p:nvSpPr>
          <p:cNvPr id="4" name="Minus 3"/>
          <p:cNvSpPr/>
          <p:nvPr/>
        </p:nvSpPr>
        <p:spPr>
          <a:xfrm>
            <a:off x="3882684" y="1758462"/>
            <a:ext cx="4431322" cy="759655"/>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5" name="Picture 4"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900928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745588"/>
            <a:ext cx="6075158" cy="1758462"/>
          </a:xfrm>
        </p:spPr>
        <p:txBody>
          <a:bodyPr>
            <a:noAutofit/>
          </a:bodyPr>
          <a:lstStyle/>
          <a:p>
            <a:pPr algn="ctr"/>
            <a:r>
              <a:rPr lang="en-US" sz="2800" b="1" dirty="0" smtClean="0">
                <a:solidFill>
                  <a:srgbClr val="00B0F0"/>
                </a:solidFill>
              </a:rPr>
              <a:t>Spotting Phishing Attacks</a:t>
            </a:r>
            <a:br>
              <a:rPr lang="en-US" sz="2800" b="1" dirty="0" smtClean="0">
                <a:solidFill>
                  <a:srgbClr val="00B0F0"/>
                </a:solidFill>
              </a:rPr>
            </a:br>
            <a:endParaRPr lang="en-US" sz="2800" b="1" dirty="0">
              <a:solidFill>
                <a:srgbClr val="00B0F0"/>
              </a:solidFill>
            </a:endParaRPr>
          </a:p>
        </p:txBody>
      </p:sp>
      <p:pic>
        <p:nvPicPr>
          <p:cNvPr id="5" name="Content Placeholder 4"/>
          <p:cNvPicPr>
            <a:picLocks noGrp="1" noChangeAspect="1"/>
          </p:cNvPicPr>
          <p:nvPr>
            <p:ph idx="1"/>
          </p:nvPr>
        </p:nvPicPr>
        <p:blipFill>
          <a:blip r:embed="rId2"/>
          <a:stretch>
            <a:fillRect/>
          </a:stretch>
        </p:blipFill>
        <p:spPr>
          <a:xfrm>
            <a:off x="5430129" y="2504049"/>
            <a:ext cx="5233182" cy="2857469"/>
          </a:xfrm>
          <a:prstGeom prst="rect">
            <a:avLst/>
          </a:prstGeom>
        </p:spPr>
      </p:pic>
      <p:sp>
        <p:nvSpPr>
          <p:cNvPr id="4" name="Text Placeholder 3"/>
          <p:cNvSpPr>
            <a:spLocks noGrp="1"/>
          </p:cNvSpPr>
          <p:nvPr>
            <p:ph type="body" sz="half" idx="2"/>
          </p:nvPr>
        </p:nvSpPr>
        <p:spPr>
          <a:xfrm>
            <a:off x="677334" y="2504049"/>
            <a:ext cx="3965004" cy="2857469"/>
          </a:xfrm>
        </p:spPr>
        <p:txBody>
          <a:bodyPr>
            <a:normAutofit/>
          </a:bodyPr>
          <a:lstStyle/>
          <a:p>
            <a:r>
              <a:rPr lang="en-US" sz="1600" b="1" dirty="0" smtClean="0">
                <a:solidFill>
                  <a:srgbClr val="00B050"/>
                </a:solidFill>
                <a:latin typeface="Tahoma" panose="020B0604030504040204" pitchFamily="34" charset="0"/>
                <a:ea typeface="Tahoma" panose="020B0604030504040204" pitchFamily="34" charset="0"/>
                <a:cs typeface="Tahoma" panose="020B0604030504040204" pitchFamily="34" charset="0"/>
              </a:rPr>
              <a:t>Think Before You Click</a:t>
            </a:r>
            <a:endParaRPr lang="en-US" sz="1600" dirty="0" smtClean="0">
              <a:solidFill>
                <a:srgbClr val="00B050"/>
              </a:solidFill>
              <a:latin typeface="Tahoma" panose="020B0604030504040204" pitchFamily="34" charset="0"/>
              <a:ea typeface="Tahoma" panose="020B0604030504040204" pitchFamily="34" charset="0"/>
              <a:cs typeface="Tahoma" panose="020B0604030504040204" pitchFamily="34" charset="0"/>
            </a:endParaRPr>
          </a:p>
          <a:p>
            <a:r>
              <a:rPr lang="en-US" sz="1600" dirty="0" smtClean="0">
                <a:solidFill>
                  <a:schemeClr val="bg1"/>
                </a:solidFill>
                <a:latin typeface="Tahoma" panose="020B0604030504040204" pitchFamily="34" charset="0"/>
                <a:ea typeface="Tahoma" panose="020B0604030504040204" pitchFamily="34" charset="0"/>
                <a:cs typeface="Tahoma" panose="020B0604030504040204" pitchFamily="34" charset="0"/>
              </a:rPr>
              <a:t>Phishing </a:t>
            </a: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is the #1 way criminals enter our system. Look for these red flags:</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Suspicious sender email addresses.</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Urgent or threatening language.</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Generic greetings or spelling errors.</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Links leading to non-olivepay.com domains</a:t>
            </a:r>
            <a:r>
              <a:rPr lang="en-US" dirty="0"/>
              <a:t>.</a:t>
            </a:r>
          </a:p>
          <a:p>
            <a:endParaRPr lang="en-US" dirty="0"/>
          </a:p>
        </p:txBody>
      </p:sp>
      <p:pic>
        <p:nvPicPr>
          <p:cNvPr id="6" name="Picture 5" descr="Olive Pay logo"/>
          <p:cNvPicPr/>
          <p:nvPr/>
        </p:nvPicPr>
        <p:blipFill>
          <a:blip r:embed="rId3"/>
          <a:stretch>
            <a:fillRect/>
          </a:stretch>
        </p:blipFill>
        <p:spPr>
          <a:xfrm>
            <a:off x="10363200" y="0"/>
            <a:ext cx="1821180" cy="864870"/>
          </a:xfrm>
          <a:prstGeom prst="rect">
            <a:avLst/>
          </a:prstGeom>
        </p:spPr>
      </p:pic>
    </p:spTree>
    <p:extLst>
      <p:ext uri="{BB962C8B-B14F-4D97-AF65-F5344CB8AC3E}">
        <p14:creationId xmlns:p14="http://schemas.microsoft.com/office/powerpoint/2010/main" val="3737481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b="1" i="0" dirty="0" smtClean="0">
                <a:solidFill>
                  <a:srgbClr val="38BDF8"/>
                </a:solidFill>
                <a:effectLst/>
                <a:latin typeface="Poppins"/>
              </a:rPr>
              <a:t>Common Threats in Fintech</a:t>
            </a:r>
            <a:br>
              <a:rPr lang="en-US" b="1" i="0" dirty="0" smtClean="0">
                <a:solidFill>
                  <a:srgbClr val="38BDF8"/>
                </a:solidFill>
                <a:effectLst/>
                <a:latin typeface="Poppins"/>
              </a:rPr>
            </a:br>
            <a:endParaRPr lang="en-US" dirty="0"/>
          </a:p>
        </p:txBody>
      </p:sp>
      <p:sp>
        <p:nvSpPr>
          <p:cNvPr id="9" name="Text Placeholder 8"/>
          <p:cNvSpPr>
            <a:spLocks noGrp="1"/>
          </p:cNvSpPr>
          <p:nvPr>
            <p:ph type="body" idx="1"/>
          </p:nvPr>
        </p:nvSpPr>
        <p:spPr/>
        <p:txBody>
          <a:bodyPr>
            <a:normAutofit fontScale="55000" lnSpcReduction="20000"/>
          </a:bodyPr>
          <a:lstStyle/>
          <a:p>
            <a:endParaRPr lang="en-US" dirty="0" smtClean="0">
              <a:solidFill>
                <a:srgbClr val="0D9488"/>
              </a:solidFill>
              <a:latin typeface="Poppins"/>
            </a:endParaRPr>
          </a:p>
          <a:p>
            <a:r>
              <a:rPr lang="en-US" sz="2800" dirty="0" smtClean="0">
                <a:solidFill>
                  <a:srgbClr val="00B050"/>
                </a:solidFill>
                <a:latin typeface="Poppins"/>
              </a:rPr>
              <a:t>Cyber Crime</a:t>
            </a:r>
            <a:endParaRPr lang="en-US" sz="2800" dirty="0">
              <a:solidFill>
                <a:srgbClr val="00B050"/>
              </a:solidFill>
              <a:latin typeface="Poppins"/>
            </a:endParaRPr>
          </a:p>
        </p:txBody>
      </p:sp>
      <p:sp>
        <p:nvSpPr>
          <p:cNvPr id="4" name="Content Placeholder 3"/>
          <p:cNvSpPr>
            <a:spLocks noGrp="1"/>
          </p:cNvSpPr>
          <p:nvPr>
            <p:ph sz="half" idx="2"/>
          </p:nvPr>
        </p:nvSpPr>
        <p:spPr>
          <a:xfrm>
            <a:off x="675745" y="2328464"/>
            <a:ext cx="4346830" cy="3861199"/>
          </a:xfrm>
        </p:spPr>
        <p:txBody>
          <a:bodyPr/>
          <a:lstStyle/>
          <a:p>
            <a:endParaRPr lang="en-US" sz="2000" b="0" i="0" dirty="0" smtClean="0">
              <a:solidFill>
                <a:schemeClr val="bg1"/>
              </a:solidFill>
              <a:effectLst/>
              <a:latin typeface="Lato"/>
            </a:endParaRPr>
          </a:p>
          <a:p>
            <a:r>
              <a:rPr lang="en-US" sz="2000" b="0" i="0" dirty="0" smtClean="0">
                <a:solidFill>
                  <a:schemeClr val="bg1"/>
                </a:solidFill>
                <a:effectLst/>
                <a:latin typeface="Tahoma" panose="020B0604030504040204" pitchFamily="34" charset="0"/>
                <a:ea typeface="Tahoma" panose="020B0604030504040204" pitchFamily="34" charset="0"/>
                <a:cs typeface="Tahoma" panose="020B0604030504040204" pitchFamily="34" charset="0"/>
              </a:rPr>
              <a:t>Hacking, phishing, and malware designed to steal data or compromise our digital payment infrastructure</a:t>
            </a:r>
            <a:r>
              <a:rPr lang="en-US" b="0" i="0" dirty="0" smtClean="0">
                <a:solidFill>
                  <a:schemeClr val="bg1"/>
                </a:solidFill>
                <a:effectLst/>
                <a:latin typeface="Tahoma" panose="020B0604030504040204" pitchFamily="34" charset="0"/>
                <a:ea typeface="Tahoma" panose="020B0604030504040204" pitchFamily="34" charset="0"/>
                <a:cs typeface="Tahoma" panose="020B0604030504040204" pitchFamily="34" charset="0"/>
              </a:rPr>
              <a:t>.</a:t>
            </a:r>
          </a:p>
          <a:p>
            <a:pPr marL="0" indent="0">
              <a:buNone/>
            </a:pPr>
            <a:endParaRPr lang="en-US" dirty="0"/>
          </a:p>
        </p:txBody>
      </p:sp>
      <p:sp>
        <p:nvSpPr>
          <p:cNvPr id="10" name="Text Placeholder 9"/>
          <p:cNvSpPr>
            <a:spLocks noGrp="1"/>
          </p:cNvSpPr>
          <p:nvPr>
            <p:ph type="body" sz="quarter" idx="3"/>
          </p:nvPr>
        </p:nvSpPr>
        <p:spPr>
          <a:xfrm>
            <a:off x="5208104" y="1681162"/>
            <a:ext cx="6147284" cy="916263"/>
          </a:xfrm>
        </p:spPr>
        <p:txBody>
          <a:bodyPr>
            <a:normAutofit fontScale="92500" lnSpcReduction="10000"/>
          </a:bodyPr>
          <a:lstStyle/>
          <a:p>
            <a:endParaRPr lang="en-US" dirty="0" smtClean="0">
              <a:solidFill>
                <a:srgbClr val="00B050"/>
              </a:solidFill>
            </a:endParaRPr>
          </a:p>
          <a:p>
            <a:r>
              <a:rPr lang="en-US" sz="2800" dirty="0" smtClean="0">
                <a:solidFill>
                  <a:srgbClr val="00B050"/>
                </a:solidFill>
                <a:latin typeface="Tahoma" panose="020B0604030504040204" pitchFamily="34" charset="0"/>
                <a:ea typeface="Tahoma" panose="020B0604030504040204" pitchFamily="34" charset="0"/>
                <a:cs typeface="Tahoma" panose="020B0604030504040204" pitchFamily="34" charset="0"/>
              </a:rPr>
              <a:t>Financial Fraud  and Insider Risks</a:t>
            </a:r>
            <a:endParaRPr lang="en-US" sz="2800"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11" name="Content Placeholder 10"/>
          <p:cNvSpPr>
            <a:spLocks noGrp="1"/>
          </p:cNvSpPr>
          <p:nvPr>
            <p:ph sz="quarter" idx="4"/>
          </p:nvPr>
        </p:nvSpPr>
        <p:spPr>
          <a:xfrm>
            <a:off x="5208104" y="2737245"/>
            <a:ext cx="6147284" cy="3637050"/>
          </a:xfrm>
        </p:spPr>
        <p:txBody>
          <a:bodyPr/>
          <a:lstStyle/>
          <a:p>
            <a:r>
              <a:rPr lang="en-US" sz="2000" b="0" dirty="0" smtClean="0">
                <a:solidFill>
                  <a:schemeClr val="bg1"/>
                </a:solidFill>
                <a:latin typeface="Tahoma" panose="020B0604030504040204" pitchFamily="34" charset="0"/>
                <a:ea typeface="Tahoma" panose="020B0604030504040204" pitchFamily="34" charset="0"/>
                <a:cs typeface="Tahoma" panose="020B0604030504040204" pitchFamily="34" charset="0"/>
              </a:rPr>
              <a:t>Money laundering and identity theft where criminals use our platform to hide illicit funds or fake personas.</a:t>
            </a:r>
          </a:p>
          <a:p>
            <a:r>
              <a:rPr lang="en-US" sz="2000" b="0" dirty="0" smtClean="0">
                <a:solidFill>
                  <a:schemeClr val="bg1"/>
                </a:solidFill>
                <a:latin typeface="Tahoma" panose="020B0604030504040204" pitchFamily="34" charset="0"/>
                <a:ea typeface="Tahoma" panose="020B0604030504040204" pitchFamily="34" charset="0"/>
                <a:cs typeface="Tahoma" panose="020B0604030504040204" pitchFamily="34" charset="0"/>
              </a:rPr>
              <a:t>Unauthorized access or data leaks caused by internal negligence or malicious actors within the firm.</a:t>
            </a:r>
          </a:p>
          <a:p>
            <a:endParaRPr lang="en-US" sz="2000" dirty="0" smtClean="0"/>
          </a:p>
        </p:txBody>
      </p:sp>
      <p:pic>
        <p:nvPicPr>
          <p:cNvPr id="13" name="Picture 12"/>
          <p:cNvPicPr>
            <a:picLocks noChangeAspect="1"/>
          </p:cNvPicPr>
          <p:nvPr/>
        </p:nvPicPr>
        <p:blipFill>
          <a:blip r:embed="rId2"/>
          <a:stretch>
            <a:fillRect/>
          </a:stretch>
        </p:blipFill>
        <p:spPr>
          <a:xfrm>
            <a:off x="942975" y="1903998"/>
            <a:ext cx="552450" cy="424466"/>
          </a:xfrm>
          <a:prstGeom prst="rect">
            <a:avLst/>
          </a:prstGeom>
        </p:spPr>
      </p:pic>
      <p:pic>
        <p:nvPicPr>
          <p:cNvPr id="14" name="Picture 13"/>
          <p:cNvPicPr>
            <a:picLocks noChangeAspect="1"/>
          </p:cNvPicPr>
          <p:nvPr/>
        </p:nvPicPr>
        <p:blipFill>
          <a:blip r:embed="rId3"/>
          <a:stretch>
            <a:fillRect/>
          </a:stretch>
        </p:blipFill>
        <p:spPr>
          <a:xfrm>
            <a:off x="5632174" y="1664493"/>
            <a:ext cx="3379304" cy="514350"/>
          </a:xfrm>
          <a:prstGeom prst="rect">
            <a:avLst/>
          </a:prstGeom>
        </p:spPr>
      </p:pic>
      <p:pic>
        <p:nvPicPr>
          <p:cNvPr id="15" name="Picture 14" descr="Olive Pay logo"/>
          <p:cNvPicPr/>
          <p:nvPr/>
        </p:nvPicPr>
        <p:blipFill>
          <a:blip r:embed="rId4"/>
          <a:stretch>
            <a:fillRect/>
          </a:stretch>
        </p:blipFill>
        <p:spPr>
          <a:xfrm>
            <a:off x="10363200" y="0"/>
            <a:ext cx="1821180" cy="864870"/>
          </a:xfrm>
          <a:prstGeom prst="rect">
            <a:avLst/>
          </a:prstGeom>
        </p:spPr>
      </p:pic>
    </p:spTree>
    <p:extLst>
      <p:ext uri="{BB962C8B-B14F-4D97-AF65-F5344CB8AC3E}">
        <p14:creationId xmlns:p14="http://schemas.microsoft.com/office/powerpoint/2010/main" val="1479309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i="0" dirty="0" smtClean="0">
                <a:solidFill>
                  <a:srgbClr val="38BDF8"/>
                </a:solidFill>
                <a:effectLst/>
                <a:latin typeface="Poppins"/>
              </a:rPr>
              <a:t>AML &amp; CFT Compliance</a:t>
            </a:r>
            <a:endParaRPr lang="en-US" dirty="0"/>
          </a:p>
        </p:txBody>
      </p:sp>
      <p:sp>
        <p:nvSpPr>
          <p:cNvPr id="4" name="Text Placeholder 3"/>
          <p:cNvSpPr>
            <a:spLocks noGrp="1"/>
          </p:cNvSpPr>
          <p:nvPr>
            <p:ph type="body" idx="1"/>
          </p:nvPr>
        </p:nvSpPr>
        <p:spPr/>
        <p:txBody>
          <a:bodyPr/>
          <a:lstStyle/>
          <a:p>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Anti-Money Laundering</a:t>
            </a:r>
          </a:p>
        </p:txBody>
      </p:sp>
      <p:sp>
        <p:nvSpPr>
          <p:cNvPr id="5" name="Content Placeholder 4"/>
          <p:cNvSpPr>
            <a:spLocks noGrp="1"/>
          </p:cNvSpPr>
          <p:nvPr>
            <p:ph sz="half" idx="2"/>
          </p:nvPr>
        </p:nvSpPr>
        <p:spPr/>
        <p:txBody>
          <a:bodyPr/>
          <a:lstStyle/>
          <a:p>
            <a:r>
              <a:rPr lang="en-US"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Financial </a:t>
            </a:r>
            <a:r>
              <a:rPr lang="en-US" sz="2000" dirty="0">
                <a:solidFill>
                  <a:schemeClr val="bg1"/>
                </a:solidFill>
                <a:latin typeface="Tahoma" panose="020B0604030504040204" pitchFamily="34" charset="0"/>
                <a:ea typeface="Tahoma" panose="020B0604030504040204" pitchFamily="34" charset="0"/>
                <a:cs typeface="Tahoma" panose="020B0604030504040204" pitchFamily="34" charset="0"/>
              </a:rPr>
              <a:t>criminals try to 'wash' illegal money through payment links and bank transfers. We must monitor for unusual transaction patterns or volume spikes.</a:t>
            </a:r>
          </a:p>
          <a:p>
            <a:endParaRPr lang="en-US" dirty="0"/>
          </a:p>
        </p:txBody>
      </p:sp>
      <p:sp>
        <p:nvSpPr>
          <p:cNvPr id="6" name="Text Placeholder 5"/>
          <p:cNvSpPr>
            <a:spLocks noGrp="1"/>
          </p:cNvSpPr>
          <p:nvPr>
            <p:ph type="body" sz="quarter" idx="3"/>
          </p:nvPr>
        </p:nvSpPr>
        <p:spPr>
          <a:xfrm>
            <a:off x="5472331" y="2160983"/>
            <a:ext cx="3801669" cy="576262"/>
          </a:xfrm>
        </p:spPr>
        <p:txBody>
          <a:bodyPr>
            <a:normAutofit/>
          </a:bodyPr>
          <a:lstStyle/>
          <a:p>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Terrorist </a:t>
            </a:r>
            <a:r>
              <a:rPr lang="en-US" sz="2000" dirty="0" smtClean="0">
                <a:solidFill>
                  <a:srgbClr val="00B050"/>
                </a:solidFill>
                <a:latin typeface="Tahoma" panose="020B0604030504040204" pitchFamily="34" charset="0"/>
                <a:ea typeface="Tahoma" panose="020B0604030504040204" pitchFamily="34" charset="0"/>
                <a:cs typeface="Tahoma" panose="020B0604030504040204" pitchFamily="34" charset="0"/>
              </a:rPr>
              <a:t>Financing</a:t>
            </a:r>
            <a:endPar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7" name="Content Placeholder 6"/>
          <p:cNvSpPr>
            <a:spLocks noGrp="1"/>
          </p:cNvSpPr>
          <p:nvPr>
            <p:ph sz="quarter" idx="4"/>
          </p:nvPr>
        </p:nvSpPr>
        <p:spPr/>
        <p:txBody>
          <a:bodyPr>
            <a:normAutofit/>
          </a:bodyPr>
          <a:lstStyle/>
          <a:p>
            <a:r>
              <a:rPr lang="en-US" sz="2000" b="0" dirty="0" smtClean="0">
                <a:solidFill>
                  <a:schemeClr val="bg1"/>
                </a:solidFill>
                <a:latin typeface="Tahoma" panose="020B0604030504040204" pitchFamily="34" charset="0"/>
                <a:ea typeface="Tahoma" panose="020B0604030504040204" pitchFamily="34" charset="0"/>
                <a:cs typeface="Tahoma" panose="020B0604030504040204" pitchFamily="34" charset="0"/>
              </a:rPr>
              <a:t>CFT controls prevent funds from being moved to organizations that threaten national or global safety. Screening against sanctions lists is mandatory</a:t>
            </a:r>
            <a:r>
              <a:rPr lang="en-US" sz="2000" b="0" dirty="0" smtClean="0">
                <a:solidFill>
                  <a:schemeClr val="bg1"/>
                </a:solidFill>
              </a:rPr>
              <a:t>.</a:t>
            </a:r>
          </a:p>
          <a:p>
            <a:endParaRPr lang="en-US" sz="2000" dirty="0"/>
          </a:p>
        </p:txBody>
      </p:sp>
      <p:pic>
        <p:nvPicPr>
          <p:cNvPr id="8" name="Picture 7"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917610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6344528" y="457200"/>
            <a:ext cx="4726745" cy="1600200"/>
          </a:xfrm>
        </p:spPr>
        <p:txBody>
          <a:bodyPr>
            <a:normAutofit/>
          </a:bodyPr>
          <a:lstStyle/>
          <a:p>
            <a:r>
              <a:rPr lang="en-US" b="1" i="0" dirty="0" smtClean="0">
                <a:solidFill>
                  <a:srgbClr val="38BDF8"/>
                </a:solidFill>
                <a:effectLst/>
                <a:latin typeface="Poppins"/>
              </a:rPr>
              <a:t>The Role of KYC/KYB</a:t>
            </a:r>
            <a:br>
              <a:rPr lang="en-US" b="1" i="0" dirty="0" smtClean="0">
                <a:solidFill>
                  <a:srgbClr val="38BDF8"/>
                </a:solidFill>
                <a:effectLst/>
                <a:latin typeface="Poppins"/>
              </a:rPr>
            </a:br>
            <a:endParaRPr lang="en-US" dirty="0"/>
          </a:p>
        </p:txBody>
      </p:sp>
      <p:pic>
        <p:nvPicPr>
          <p:cNvPr id="10" name="Picture Placeholder 9"/>
          <p:cNvPicPr>
            <a:picLocks noGrp="1" noChangeAspect="1"/>
          </p:cNvPicPr>
          <p:nvPr>
            <p:ph type="pic" idx="1"/>
          </p:nvPr>
        </p:nvPicPr>
        <p:blipFill>
          <a:blip r:embed="rId2"/>
          <a:srcRect t="14651" b="14651"/>
          <a:stretch>
            <a:fillRect/>
          </a:stretch>
        </p:blipFill>
        <p:spPr>
          <a:xfrm>
            <a:off x="154744" y="995363"/>
            <a:ext cx="6017455" cy="4873625"/>
          </a:xfrm>
          <a:prstGeom prst="rect">
            <a:avLst/>
          </a:prstGeom>
        </p:spPr>
      </p:pic>
      <p:sp>
        <p:nvSpPr>
          <p:cNvPr id="9" name="Text Placeholder 8"/>
          <p:cNvSpPr>
            <a:spLocks noGrp="1"/>
          </p:cNvSpPr>
          <p:nvPr>
            <p:ph type="body" sz="half" idx="2"/>
          </p:nvPr>
        </p:nvSpPr>
        <p:spPr>
          <a:xfrm>
            <a:off x="6344528" y="2057400"/>
            <a:ext cx="4726745" cy="3811588"/>
          </a:xfrm>
        </p:spPr>
        <p:txBody>
          <a:bodyPr/>
          <a:lstStyle/>
          <a:p>
            <a:r>
              <a:rPr lang="en-US" sz="2000" b="1" i="0" dirty="0" smtClean="0">
                <a:solidFill>
                  <a:srgbClr val="0D9488"/>
                </a:solidFill>
                <a:effectLst/>
                <a:latin typeface="Tahoma" panose="020B0604030504040204" pitchFamily="34" charset="0"/>
                <a:ea typeface="Tahoma" panose="020B0604030504040204" pitchFamily="34" charset="0"/>
                <a:cs typeface="Tahoma" panose="020B0604030504040204" pitchFamily="34" charset="0"/>
              </a:rPr>
              <a:t>Know Your Customer</a:t>
            </a:r>
          </a:p>
          <a:p>
            <a:r>
              <a:rPr lang="en-US" sz="2000" b="0"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Verification is our strongest shield. By confirming identity (KYC) or business legitimacy (KYB), we ensure that bad actors are blocked at the gate.</a:t>
            </a:r>
          </a:p>
          <a:p>
            <a:r>
              <a:rPr lang="en-US" sz="2000" b="1"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Every employee must:</a:t>
            </a:r>
            <a:r>
              <a:rPr lang="en-US" sz="2000" b="0" i="0" dirty="0" smtClean="0">
                <a:solidFill>
                  <a:srgbClr val="CBD5E1"/>
                </a:solidFill>
                <a:effectLst/>
                <a:latin typeface="Tahoma" panose="020B0604030504040204" pitchFamily="34" charset="0"/>
                <a:ea typeface="Tahoma" panose="020B0604030504040204" pitchFamily="34" charset="0"/>
                <a:cs typeface="Tahoma" panose="020B0604030504040204" pitchFamily="34" charset="0"/>
              </a:rPr>
              <a:t> Verify documents, check for tampering, and ensure data matches the applicant's profile.</a:t>
            </a:r>
          </a:p>
          <a:p>
            <a:endParaRPr lang="en-US" dirty="0"/>
          </a:p>
        </p:txBody>
      </p:sp>
      <p:pic>
        <p:nvPicPr>
          <p:cNvPr id="11" name="Picture 10" descr="Olive Pay logo"/>
          <p:cNvPicPr/>
          <p:nvPr/>
        </p:nvPicPr>
        <p:blipFill>
          <a:blip r:embed="rId3"/>
          <a:stretch>
            <a:fillRect/>
          </a:stretch>
        </p:blipFill>
        <p:spPr>
          <a:xfrm>
            <a:off x="10363200" y="0"/>
            <a:ext cx="1821180" cy="864870"/>
          </a:xfrm>
          <a:prstGeom prst="rect">
            <a:avLst/>
          </a:prstGeom>
        </p:spPr>
      </p:pic>
    </p:spTree>
    <p:extLst>
      <p:ext uri="{BB962C8B-B14F-4D97-AF65-F5344CB8AC3E}">
        <p14:creationId xmlns:p14="http://schemas.microsoft.com/office/powerpoint/2010/main" val="3386459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i="0" dirty="0" smtClean="0">
                <a:solidFill>
                  <a:srgbClr val="38BDF8"/>
                </a:solidFill>
                <a:effectLst/>
                <a:latin typeface="Poppins"/>
              </a:rPr>
              <a:t>Protecting Data &amp; Passwords</a:t>
            </a:r>
            <a:br>
              <a:rPr lang="en-US" b="1" i="0" dirty="0" smtClean="0">
                <a:solidFill>
                  <a:srgbClr val="38BDF8"/>
                </a:solidFill>
                <a:effectLst/>
                <a:latin typeface="Poppins"/>
              </a:rPr>
            </a:br>
            <a:endParaRPr lang="en-US" dirty="0"/>
          </a:p>
        </p:txBody>
      </p:sp>
      <p:sp>
        <p:nvSpPr>
          <p:cNvPr id="3" name="Subtitle 2"/>
          <p:cNvSpPr>
            <a:spLocks noGrp="1"/>
          </p:cNvSpPr>
          <p:nvPr>
            <p:ph type="subTitle" idx="1"/>
          </p:nvPr>
        </p:nvSpPr>
        <p:spPr>
          <a:xfrm>
            <a:off x="1523999" y="3602037"/>
            <a:ext cx="9505071" cy="2193851"/>
          </a:xfrm>
        </p:spPr>
        <p:txBody>
          <a:bodyPr>
            <a:normAutofit fontScale="92500" lnSpcReduction="10000"/>
          </a:bodyPr>
          <a:lstStyle/>
          <a:p>
            <a:pPr algn="l"/>
            <a:r>
              <a:rPr lang="en-US" b="1" dirty="0" smtClean="0"/>
              <a:t/>
            </a:r>
            <a:br>
              <a:rPr lang="en-US" b="1" dirty="0" smtClean="0"/>
            </a:br>
            <a:r>
              <a:rPr lang="en-US" b="1" dirty="0" smtClean="0">
                <a:solidFill>
                  <a:schemeClr val="bg1"/>
                </a:solidFill>
                <a:latin typeface="Tahoma" panose="020B0604030504040204" pitchFamily="34" charset="0"/>
                <a:ea typeface="Tahoma" panose="020B0604030504040204" pitchFamily="34" charset="0"/>
                <a:cs typeface="Tahoma" panose="020B0604030504040204" pitchFamily="34" charset="0"/>
              </a:rPr>
              <a:t>Multi-Factor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Authentication (MFA):</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Never disable MFA on any work account. It's our primary defense against password theft.</a:t>
            </a:r>
          </a:p>
          <a:p>
            <a:pPr algn="l"/>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Clean Desk Policy:</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Lock your screen when walking away and never leave sensitive printed info on desks.</a:t>
            </a:r>
          </a:p>
          <a:p>
            <a:pPr algn="l"/>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VPN Usage:</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Always use the corporate VPN when working remotely to encrypt your data traffic.</a:t>
            </a:r>
          </a:p>
          <a:p>
            <a:pPr algn="l"/>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Data Privacy:</a:t>
            </a: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Only access customer data that is strictly necessary for your specific job role</a:t>
            </a:r>
            <a:r>
              <a:rPr lang="en-US" dirty="0">
                <a:latin typeface="Tahoma" panose="020B0604030504040204" pitchFamily="34" charset="0"/>
                <a:ea typeface="Tahoma" panose="020B0604030504040204" pitchFamily="34" charset="0"/>
                <a:cs typeface="Tahoma" panose="020B0604030504040204" pitchFamily="34" charset="0"/>
              </a:rPr>
              <a:t>.</a:t>
            </a:r>
          </a:p>
          <a:p>
            <a:pPr algn="l"/>
            <a:endParaRPr lang="en-US" dirty="0"/>
          </a:p>
        </p:txBody>
      </p:sp>
      <p:pic>
        <p:nvPicPr>
          <p:cNvPr id="5" name="Picture 4" descr="Olive Pay logo"/>
          <p:cNvPicPr/>
          <p:nvPr/>
        </p:nvPicPr>
        <p:blipFill>
          <a:blip r:embed="rId2"/>
          <a:stretch>
            <a:fillRect/>
          </a:stretch>
        </p:blipFill>
        <p:spPr>
          <a:xfrm>
            <a:off x="10363200" y="0"/>
            <a:ext cx="1821180" cy="864870"/>
          </a:xfrm>
          <a:prstGeom prst="rect">
            <a:avLst/>
          </a:prstGeom>
        </p:spPr>
      </p:pic>
    </p:spTree>
    <p:extLst>
      <p:ext uri="{BB962C8B-B14F-4D97-AF65-F5344CB8AC3E}">
        <p14:creationId xmlns:p14="http://schemas.microsoft.com/office/powerpoint/2010/main" val="20586186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154</TotalTime>
  <Words>628</Words>
  <Application>Microsoft Office PowerPoint</Application>
  <PresentationFormat>Widescreen</PresentationFormat>
  <Paragraphs>66</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Blackadder ITC</vt:lpstr>
      <vt:lpstr>Lato</vt:lpstr>
      <vt:lpstr>Poppins</vt:lpstr>
      <vt:lpstr>Tahoma</vt:lpstr>
      <vt:lpstr>Trebuchet MS</vt:lpstr>
      <vt:lpstr>Wingdings</vt:lpstr>
      <vt:lpstr>Wingdings 3</vt:lpstr>
      <vt:lpstr>Facet</vt:lpstr>
      <vt:lpstr>  Protecting Olivepay Against Crime  </vt:lpstr>
      <vt:lpstr>Training Objectives</vt:lpstr>
      <vt:lpstr>What is Financial Crime?</vt:lpstr>
      <vt:lpstr>  Why Security is Everyone's Job </vt:lpstr>
      <vt:lpstr>Spotting Phishing Attacks </vt:lpstr>
      <vt:lpstr>Common Threats in Fintech </vt:lpstr>
      <vt:lpstr>AML &amp; CFT Compliance</vt:lpstr>
      <vt:lpstr>The Role of KYC/KYB </vt:lpstr>
      <vt:lpstr>Protecting Data &amp; Passwords </vt:lpstr>
      <vt:lpstr>Physical Security at Olivepay</vt:lpstr>
      <vt:lpstr>When a Breach Occurs</vt:lpstr>
      <vt:lpstr>Integrity is doing the right thing, even when no one is watching.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Protecting Olivepay Against Crime</dc:title>
  <dc:creator>Youssiratou Salami</dc:creator>
  <cp:lastModifiedBy>Youssiratou Salami</cp:lastModifiedBy>
  <cp:revision>20</cp:revision>
  <dcterms:created xsi:type="dcterms:W3CDTF">2026-05-14T15:37:52Z</dcterms:created>
  <dcterms:modified xsi:type="dcterms:W3CDTF">2026-05-15T14:37:42Z</dcterms:modified>
</cp:coreProperties>
</file>